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269" r:id="rId6"/>
    <p:sldId id="289" r:id="rId7"/>
    <p:sldId id="284" r:id="rId8"/>
    <p:sldId id="285" r:id="rId9"/>
    <p:sldId id="290" r:id="rId10"/>
    <p:sldId id="291" r:id="rId11"/>
    <p:sldId id="292" r:id="rId12"/>
    <p:sldId id="286" r:id="rId13"/>
    <p:sldId id="274" r:id="rId14"/>
    <p:sldId id="287" r:id="rId15"/>
    <p:sldId id="288" r:id="rId16"/>
    <p:sldId id="293" r:id="rId17"/>
    <p:sldId id="282" r:id="rId18"/>
  </p:sldIdLst>
  <p:sldSz cx="9720263" cy="104394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5A11"/>
    <a:srgbClr val="A5A5A5"/>
    <a:srgbClr val="3F78AC"/>
    <a:srgbClr val="5C8CB8"/>
    <a:srgbClr val="005674"/>
    <a:srgbClr val="006B92"/>
    <a:srgbClr val="BE5108"/>
    <a:srgbClr val="2767A1"/>
    <a:srgbClr val="2E6CA4"/>
    <a:srgbClr val="0054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04" autoAdjust="0"/>
    <p:restoredTop sz="94660"/>
  </p:normalViewPr>
  <p:slideViewPr>
    <p:cSldViewPr snapToGrid="0">
      <p:cViewPr varScale="1">
        <p:scale>
          <a:sx n="56" d="100"/>
          <a:sy n="56" d="100"/>
        </p:scale>
        <p:origin x="17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9020" y="1708486"/>
            <a:ext cx="8262224" cy="3634458"/>
          </a:xfrm>
          <a:prstGeom prst="rect">
            <a:avLst/>
          </a:prstGeom>
        </p:spPr>
        <p:txBody>
          <a:bodyPr anchor="b"/>
          <a:lstStyle>
            <a:lvl1pPr algn="ctr">
              <a:defRPr sz="6378"/>
            </a:lvl1pPr>
          </a:lstStyle>
          <a:p>
            <a:r>
              <a:rPr lang="en-US" smtClean="0"/>
              <a:t>Click to edit Master title style</a:t>
            </a:r>
            <a:endParaRPr lang="en-US" dirty="0"/>
          </a:p>
        </p:txBody>
      </p:sp>
      <p:sp>
        <p:nvSpPr>
          <p:cNvPr id="3" name="Subtitle 2"/>
          <p:cNvSpPr>
            <a:spLocks noGrp="1"/>
          </p:cNvSpPr>
          <p:nvPr>
            <p:ph type="subTitle" idx="1"/>
          </p:nvPr>
        </p:nvSpPr>
        <p:spPr>
          <a:xfrm>
            <a:off x="1215033" y="5483102"/>
            <a:ext cx="7290197" cy="2520438"/>
          </a:xfrm>
          <a:prstGeom prst="rect">
            <a:avLst/>
          </a:prstGeom>
        </p:spPr>
        <p:txBody>
          <a:bodyPr/>
          <a:lstStyle>
            <a:lvl1pPr marL="0" indent="0" algn="ctr">
              <a:buNone/>
              <a:defRPr sz="2551"/>
            </a:lvl1pPr>
            <a:lvl2pPr marL="486004" indent="0" algn="ctr">
              <a:buNone/>
              <a:defRPr sz="2126"/>
            </a:lvl2pPr>
            <a:lvl3pPr marL="972007" indent="0" algn="ctr">
              <a:buNone/>
              <a:defRPr sz="1913"/>
            </a:lvl3pPr>
            <a:lvl4pPr marL="1458011" indent="0" algn="ctr">
              <a:buNone/>
              <a:defRPr sz="1701"/>
            </a:lvl4pPr>
            <a:lvl5pPr marL="1944014" indent="0" algn="ctr">
              <a:buNone/>
              <a:defRPr sz="1701"/>
            </a:lvl5pPr>
            <a:lvl6pPr marL="2430018" indent="0" algn="ctr">
              <a:buNone/>
              <a:defRPr sz="1701"/>
            </a:lvl6pPr>
            <a:lvl7pPr marL="2916022" indent="0" algn="ctr">
              <a:buNone/>
              <a:defRPr sz="1701"/>
            </a:lvl7pPr>
            <a:lvl8pPr marL="3402025" indent="0" algn="ctr">
              <a:buNone/>
              <a:defRPr sz="1701"/>
            </a:lvl8pPr>
            <a:lvl9pPr marL="3888029" indent="0" algn="ctr">
              <a:buNone/>
              <a:defRPr sz="1701"/>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8268" y="9675780"/>
            <a:ext cx="2187059" cy="555801"/>
          </a:xfrm>
          <a:prstGeom prst="rect">
            <a:avLst/>
          </a:prstGeom>
        </p:spPr>
        <p:txBody>
          <a:bodyPr/>
          <a:lstStyle/>
          <a:p>
            <a:fld id="{DE7288B3-0E01-41A6-9311-F7D86DBFA0F4}" type="datetimeFigureOut">
              <a:rPr lang="is-IS" smtClean="0"/>
              <a:t>20.10.2017</a:t>
            </a:fld>
            <a:endParaRPr lang="is-IS"/>
          </a:p>
        </p:txBody>
      </p:sp>
      <p:sp>
        <p:nvSpPr>
          <p:cNvPr id="5" name="Footer Placeholder 4"/>
          <p:cNvSpPr>
            <a:spLocks noGrp="1"/>
          </p:cNvSpPr>
          <p:nvPr>
            <p:ph type="ftr" sz="quarter" idx="11"/>
          </p:nvPr>
        </p:nvSpPr>
        <p:spPr>
          <a:xfrm>
            <a:off x="3219837" y="9675780"/>
            <a:ext cx="3280589" cy="555801"/>
          </a:xfrm>
          <a:prstGeom prst="rect">
            <a:avLst/>
          </a:prstGeom>
        </p:spPr>
        <p:txBody>
          <a:bodyPr/>
          <a:lstStyle/>
          <a:p>
            <a:endParaRPr lang="is-IS"/>
          </a:p>
        </p:txBody>
      </p:sp>
      <p:sp>
        <p:nvSpPr>
          <p:cNvPr id="6" name="Slide Number Placeholder 5"/>
          <p:cNvSpPr>
            <a:spLocks noGrp="1"/>
          </p:cNvSpPr>
          <p:nvPr>
            <p:ph type="sldNum" sz="quarter" idx="12"/>
          </p:nvPr>
        </p:nvSpPr>
        <p:spPr>
          <a:xfrm>
            <a:off x="6864936" y="9675780"/>
            <a:ext cx="2187059" cy="555801"/>
          </a:xfrm>
          <a:prstGeom prst="rect">
            <a:avLst/>
          </a:prstGeom>
        </p:spPr>
        <p:txBody>
          <a:bodyPr/>
          <a:lstStyle/>
          <a:p>
            <a:fld id="{A80DAA6E-078C-4DAD-9DDE-823B6F24768C}" type="slidenum">
              <a:rPr lang="is-IS" smtClean="0"/>
              <a:t>‹#›</a:t>
            </a:fld>
            <a:endParaRPr lang="is-IS"/>
          </a:p>
        </p:txBody>
      </p:sp>
      <p:grpSp>
        <p:nvGrpSpPr>
          <p:cNvPr id="7" name="Group 6"/>
          <p:cNvGrpSpPr/>
          <p:nvPr userDrawn="1"/>
        </p:nvGrpSpPr>
        <p:grpSpPr>
          <a:xfrm>
            <a:off x="7570" y="36246"/>
            <a:ext cx="327247" cy="306936"/>
            <a:chOff x="503520" y="273205"/>
            <a:chExt cx="327247" cy="306936"/>
          </a:xfrm>
        </p:grpSpPr>
        <p:cxnSp>
          <p:nvCxnSpPr>
            <p:cNvPr id="8" name="Straight Connector 7"/>
            <p:cNvCxnSpPr/>
            <p:nvPr userDrawn="1"/>
          </p:nvCxnSpPr>
          <p:spPr>
            <a:xfrm>
              <a:off x="830767" y="273205"/>
              <a:ext cx="0" cy="159973"/>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503520" y="580141"/>
              <a:ext cx="1524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rot="5400000">
            <a:off x="9386551" y="15067"/>
            <a:ext cx="310518" cy="329240"/>
            <a:chOff x="497945" y="273205"/>
            <a:chExt cx="310518" cy="329240"/>
          </a:xfrm>
        </p:grpSpPr>
        <p:cxnSp>
          <p:nvCxnSpPr>
            <p:cNvPr id="11" name="Straight Connector 10"/>
            <p:cNvCxnSpPr/>
            <p:nvPr userDrawn="1"/>
          </p:nvCxnSpPr>
          <p:spPr>
            <a:xfrm>
              <a:off x="808463" y="273205"/>
              <a:ext cx="0" cy="159973"/>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rot="16200000">
              <a:off x="576968" y="523422"/>
              <a:ext cx="0" cy="158046"/>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rot="10800000">
            <a:off x="9372467" y="10108621"/>
            <a:ext cx="327247" cy="306936"/>
            <a:chOff x="503520" y="273205"/>
            <a:chExt cx="327247" cy="306936"/>
          </a:xfrm>
        </p:grpSpPr>
        <p:cxnSp>
          <p:nvCxnSpPr>
            <p:cNvPr id="14" name="Straight Connector 13"/>
            <p:cNvCxnSpPr/>
            <p:nvPr userDrawn="1"/>
          </p:nvCxnSpPr>
          <p:spPr>
            <a:xfrm>
              <a:off x="830767" y="273205"/>
              <a:ext cx="0" cy="159973"/>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503520" y="580141"/>
              <a:ext cx="1524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userDrawn="1"/>
        </p:nvGrpSpPr>
        <p:grpSpPr>
          <a:xfrm rot="16200000">
            <a:off x="14937" y="10104291"/>
            <a:ext cx="304943" cy="334817"/>
            <a:chOff x="503520" y="273205"/>
            <a:chExt cx="304943" cy="334817"/>
          </a:xfrm>
        </p:grpSpPr>
        <p:cxnSp>
          <p:nvCxnSpPr>
            <p:cNvPr id="17" name="Straight Connector 16"/>
            <p:cNvCxnSpPr/>
            <p:nvPr userDrawn="1"/>
          </p:nvCxnSpPr>
          <p:spPr>
            <a:xfrm>
              <a:off x="808463" y="273205"/>
              <a:ext cx="0" cy="159973"/>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503520" y="608022"/>
              <a:ext cx="1524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526813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68268" y="555804"/>
            <a:ext cx="8383727" cy="2017801"/>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68268" y="2779007"/>
            <a:ext cx="8383727" cy="6623703"/>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68268" y="9675780"/>
            <a:ext cx="2187059" cy="555801"/>
          </a:xfrm>
          <a:prstGeom prst="rect">
            <a:avLst/>
          </a:prstGeom>
        </p:spPr>
        <p:txBody>
          <a:bodyPr/>
          <a:lstStyle/>
          <a:p>
            <a:fld id="{DE7288B3-0E01-41A6-9311-F7D86DBFA0F4}" type="datetimeFigureOut">
              <a:rPr lang="is-IS" smtClean="0"/>
              <a:t>20.10.2017</a:t>
            </a:fld>
            <a:endParaRPr lang="is-IS"/>
          </a:p>
        </p:txBody>
      </p:sp>
      <p:sp>
        <p:nvSpPr>
          <p:cNvPr id="5" name="Footer Placeholder 4"/>
          <p:cNvSpPr>
            <a:spLocks noGrp="1"/>
          </p:cNvSpPr>
          <p:nvPr>
            <p:ph type="ftr" sz="quarter" idx="11"/>
          </p:nvPr>
        </p:nvSpPr>
        <p:spPr>
          <a:xfrm>
            <a:off x="3219837" y="9675780"/>
            <a:ext cx="3280589" cy="555801"/>
          </a:xfrm>
          <a:prstGeom prst="rect">
            <a:avLst/>
          </a:prstGeom>
        </p:spPr>
        <p:txBody>
          <a:bodyPr/>
          <a:lstStyle/>
          <a:p>
            <a:endParaRPr lang="is-IS"/>
          </a:p>
        </p:txBody>
      </p:sp>
      <p:sp>
        <p:nvSpPr>
          <p:cNvPr id="6" name="Slide Number Placeholder 5"/>
          <p:cNvSpPr>
            <a:spLocks noGrp="1"/>
          </p:cNvSpPr>
          <p:nvPr>
            <p:ph type="sldNum" sz="quarter" idx="12"/>
          </p:nvPr>
        </p:nvSpPr>
        <p:spPr>
          <a:xfrm>
            <a:off x="6864936" y="9675780"/>
            <a:ext cx="2187059" cy="555801"/>
          </a:xfrm>
          <a:prstGeom prst="rect">
            <a:avLst/>
          </a:prstGeom>
        </p:spPr>
        <p:txBody>
          <a:bodyPr/>
          <a:lstStyle/>
          <a:p>
            <a:fld id="{A80DAA6E-078C-4DAD-9DDE-823B6F24768C}" type="slidenum">
              <a:rPr lang="is-IS" smtClean="0"/>
              <a:t>‹#›</a:t>
            </a:fld>
            <a:endParaRPr lang="is-IS"/>
          </a:p>
        </p:txBody>
      </p:sp>
    </p:spTree>
    <p:extLst>
      <p:ext uri="{BB962C8B-B14F-4D97-AF65-F5344CB8AC3E}">
        <p14:creationId xmlns:p14="http://schemas.microsoft.com/office/powerpoint/2010/main" val="154210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064" y="555801"/>
            <a:ext cx="2095932" cy="8846909"/>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68269" y="555801"/>
            <a:ext cx="6166292" cy="8846909"/>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68268" y="9675780"/>
            <a:ext cx="2187059" cy="555801"/>
          </a:xfrm>
          <a:prstGeom prst="rect">
            <a:avLst/>
          </a:prstGeom>
        </p:spPr>
        <p:txBody>
          <a:bodyPr/>
          <a:lstStyle/>
          <a:p>
            <a:fld id="{DE7288B3-0E01-41A6-9311-F7D86DBFA0F4}" type="datetimeFigureOut">
              <a:rPr lang="is-IS" smtClean="0"/>
              <a:t>20.10.2017</a:t>
            </a:fld>
            <a:endParaRPr lang="is-IS"/>
          </a:p>
        </p:txBody>
      </p:sp>
      <p:sp>
        <p:nvSpPr>
          <p:cNvPr id="5" name="Footer Placeholder 4"/>
          <p:cNvSpPr>
            <a:spLocks noGrp="1"/>
          </p:cNvSpPr>
          <p:nvPr>
            <p:ph type="ftr" sz="quarter" idx="11"/>
          </p:nvPr>
        </p:nvSpPr>
        <p:spPr>
          <a:xfrm>
            <a:off x="3219837" y="9675780"/>
            <a:ext cx="3280589" cy="555801"/>
          </a:xfrm>
          <a:prstGeom prst="rect">
            <a:avLst/>
          </a:prstGeom>
        </p:spPr>
        <p:txBody>
          <a:bodyPr/>
          <a:lstStyle/>
          <a:p>
            <a:endParaRPr lang="is-IS"/>
          </a:p>
        </p:txBody>
      </p:sp>
      <p:sp>
        <p:nvSpPr>
          <p:cNvPr id="6" name="Slide Number Placeholder 5"/>
          <p:cNvSpPr>
            <a:spLocks noGrp="1"/>
          </p:cNvSpPr>
          <p:nvPr>
            <p:ph type="sldNum" sz="quarter" idx="12"/>
          </p:nvPr>
        </p:nvSpPr>
        <p:spPr>
          <a:xfrm>
            <a:off x="6864936" y="9675780"/>
            <a:ext cx="2187059" cy="555801"/>
          </a:xfrm>
          <a:prstGeom prst="rect">
            <a:avLst/>
          </a:prstGeom>
        </p:spPr>
        <p:txBody>
          <a:bodyPr/>
          <a:lstStyle/>
          <a:p>
            <a:fld id="{A80DAA6E-078C-4DAD-9DDE-823B6F24768C}" type="slidenum">
              <a:rPr lang="is-IS" smtClean="0"/>
              <a:t>‹#›</a:t>
            </a:fld>
            <a:endParaRPr lang="is-IS"/>
          </a:p>
        </p:txBody>
      </p:sp>
    </p:spTree>
    <p:extLst>
      <p:ext uri="{BB962C8B-B14F-4D97-AF65-F5344CB8AC3E}">
        <p14:creationId xmlns:p14="http://schemas.microsoft.com/office/powerpoint/2010/main" val="1061141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4438" y="1708150"/>
            <a:ext cx="7291387" cy="3635375"/>
          </a:xfrm>
        </p:spPr>
        <p:txBody>
          <a:bodyPr anchor="b"/>
          <a:lstStyle>
            <a:lvl1pPr algn="ctr">
              <a:defRPr sz="6000"/>
            </a:lvl1pPr>
          </a:lstStyle>
          <a:p>
            <a:r>
              <a:rPr lang="en-US" smtClean="0"/>
              <a:t>Click to edit Master title style</a:t>
            </a:r>
            <a:endParaRPr lang="is-IS"/>
          </a:p>
        </p:txBody>
      </p:sp>
      <p:sp>
        <p:nvSpPr>
          <p:cNvPr id="3" name="Subtitle 2"/>
          <p:cNvSpPr>
            <a:spLocks noGrp="1"/>
          </p:cNvSpPr>
          <p:nvPr>
            <p:ph type="subTitle" idx="1"/>
          </p:nvPr>
        </p:nvSpPr>
        <p:spPr>
          <a:xfrm>
            <a:off x="1214438" y="5483225"/>
            <a:ext cx="7291387" cy="25209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p>
            <a:fld id="{C6466F18-BDD4-4F87-9E71-422AE1BF8A1B}" type="datetimeFigureOut">
              <a:rPr lang="is-IS" smtClean="0"/>
              <a:t>20.10.2017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3490C94C-48A7-4F2D-BCBB-9C9AC46108A3}" type="slidenum">
              <a:rPr lang="is-IS" smtClean="0"/>
              <a:t>‹#›</a:t>
            </a:fld>
            <a:endParaRPr lang="is-IS"/>
          </a:p>
        </p:txBody>
      </p:sp>
    </p:spTree>
    <p:extLst>
      <p:ext uri="{BB962C8B-B14F-4D97-AF65-F5344CB8AC3E}">
        <p14:creationId xmlns:p14="http://schemas.microsoft.com/office/powerpoint/2010/main" val="1067420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C6466F18-BDD4-4F87-9E71-422AE1BF8A1B}" type="datetimeFigureOut">
              <a:rPr lang="is-IS" smtClean="0"/>
              <a:t>20.10.2017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3490C94C-48A7-4F2D-BCBB-9C9AC46108A3}" type="slidenum">
              <a:rPr lang="is-IS" smtClean="0"/>
              <a:t>‹#›</a:t>
            </a:fld>
            <a:endParaRPr lang="is-IS"/>
          </a:p>
        </p:txBody>
      </p:sp>
    </p:spTree>
    <p:extLst>
      <p:ext uri="{BB962C8B-B14F-4D97-AF65-F5344CB8AC3E}">
        <p14:creationId xmlns:p14="http://schemas.microsoft.com/office/powerpoint/2010/main" val="1983276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3575" y="2601913"/>
            <a:ext cx="8383588" cy="4343400"/>
          </a:xfrm>
        </p:spPr>
        <p:txBody>
          <a:bodyPr anchor="b"/>
          <a:lstStyle>
            <a:lvl1pPr>
              <a:defRPr sz="6000"/>
            </a:lvl1pPr>
          </a:lstStyle>
          <a:p>
            <a:r>
              <a:rPr lang="en-US" smtClean="0"/>
              <a:t>Click to edit Master title style</a:t>
            </a:r>
            <a:endParaRPr lang="is-IS"/>
          </a:p>
        </p:txBody>
      </p:sp>
      <p:sp>
        <p:nvSpPr>
          <p:cNvPr id="3" name="Text Placeholder 2"/>
          <p:cNvSpPr>
            <a:spLocks noGrp="1"/>
          </p:cNvSpPr>
          <p:nvPr>
            <p:ph type="body" idx="1"/>
          </p:nvPr>
        </p:nvSpPr>
        <p:spPr>
          <a:xfrm>
            <a:off x="663575" y="6986588"/>
            <a:ext cx="8383588" cy="22828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466F18-BDD4-4F87-9E71-422AE1BF8A1B}" type="datetimeFigureOut">
              <a:rPr lang="is-IS" smtClean="0"/>
              <a:t>20.10.2017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3490C94C-48A7-4F2D-BCBB-9C9AC46108A3}" type="slidenum">
              <a:rPr lang="is-IS" smtClean="0"/>
              <a:t>‹#›</a:t>
            </a:fld>
            <a:endParaRPr lang="is-IS"/>
          </a:p>
        </p:txBody>
      </p:sp>
    </p:spTree>
    <p:extLst>
      <p:ext uri="{BB962C8B-B14F-4D97-AF65-F5344CB8AC3E}">
        <p14:creationId xmlns:p14="http://schemas.microsoft.com/office/powerpoint/2010/main" val="954723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668338" y="2779713"/>
            <a:ext cx="4114800" cy="66230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4935538" y="2779713"/>
            <a:ext cx="4116387" cy="66230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Date Placeholder 4"/>
          <p:cNvSpPr>
            <a:spLocks noGrp="1"/>
          </p:cNvSpPr>
          <p:nvPr>
            <p:ph type="dt" sz="half" idx="10"/>
          </p:nvPr>
        </p:nvSpPr>
        <p:spPr/>
        <p:txBody>
          <a:bodyPr/>
          <a:lstStyle/>
          <a:p>
            <a:fld id="{C6466F18-BDD4-4F87-9E71-422AE1BF8A1B}" type="datetimeFigureOut">
              <a:rPr lang="is-IS" smtClean="0"/>
              <a:t>20.10.2017</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3490C94C-48A7-4F2D-BCBB-9C9AC46108A3}" type="slidenum">
              <a:rPr lang="is-IS" smtClean="0"/>
              <a:t>‹#›</a:t>
            </a:fld>
            <a:endParaRPr lang="is-IS"/>
          </a:p>
        </p:txBody>
      </p:sp>
    </p:spTree>
    <p:extLst>
      <p:ext uri="{BB962C8B-B14F-4D97-AF65-F5344CB8AC3E}">
        <p14:creationId xmlns:p14="http://schemas.microsoft.com/office/powerpoint/2010/main" val="3279407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9925" y="555625"/>
            <a:ext cx="8383588" cy="2017713"/>
          </a:xfrm>
        </p:spPr>
        <p:txBody>
          <a:bodyPr/>
          <a:lstStyle/>
          <a:p>
            <a:r>
              <a:rPr lang="en-US" smtClean="0"/>
              <a:t>Click to edit Master title style</a:t>
            </a:r>
            <a:endParaRPr lang="is-IS"/>
          </a:p>
        </p:txBody>
      </p:sp>
      <p:sp>
        <p:nvSpPr>
          <p:cNvPr id="3" name="Text Placeholder 2"/>
          <p:cNvSpPr>
            <a:spLocks noGrp="1"/>
          </p:cNvSpPr>
          <p:nvPr>
            <p:ph type="body" idx="1"/>
          </p:nvPr>
        </p:nvSpPr>
        <p:spPr>
          <a:xfrm>
            <a:off x="669925" y="2559050"/>
            <a:ext cx="4111625" cy="1254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69925" y="3813175"/>
            <a:ext cx="4111625" cy="56086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4921250" y="2559050"/>
            <a:ext cx="4132263" cy="1254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921250" y="3813175"/>
            <a:ext cx="4132263" cy="56086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6"/>
          <p:cNvSpPr>
            <a:spLocks noGrp="1"/>
          </p:cNvSpPr>
          <p:nvPr>
            <p:ph type="dt" sz="half" idx="10"/>
          </p:nvPr>
        </p:nvSpPr>
        <p:spPr/>
        <p:txBody>
          <a:bodyPr/>
          <a:lstStyle/>
          <a:p>
            <a:fld id="{C6466F18-BDD4-4F87-9E71-422AE1BF8A1B}" type="datetimeFigureOut">
              <a:rPr lang="is-IS" smtClean="0"/>
              <a:t>20.10.2017</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3490C94C-48A7-4F2D-BCBB-9C9AC46108A3}" type="slidenum">
              <a:rPr lang="is-IS" smtClean="0"/>
              <a:t>‹#›</a:t>
            </a:fld>
            <a:endParaRPr lang="is-IS"/>
          </a:p>
        </p:txBody>
      </p:sp>
    </p:spTree>
    <p:extLst>
      <p:ext uri="{BB962C8B-B14F-4D97-AF65-F5344CB8AC3E}">
        <p14:creationId xmlns:p14="http://schemas.microsoft.com/office/powerpoint/2010/main" val="921881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2"/>
          <p:cNvSpPr>
            <a:spLocks noGrp="1"/>
          </p:cNvSpPr>
          <p:nvPr>
            <p:ph type="dt" sz="half" idx="10"/>
          </p:nvPr>
        </p:nvSpPr>
        <p:spPr/>
        <p:txBody>
          <a:bodyPr/>
          <a:lstStyle/>
          <a:p>
            <a:fld id="{C6466F18-BDD4-4F87-9E71-422AE1BF8A1B}" type="datetimeFigureOut">
              <a:rPr lang="is-IS" smtClean="0"/>
              <a:t>20.10.2017</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3490C94C-48A7-4F2D-BCBB-9C9AC46108A3}" type="slidenum">
              <a:rPr lang="is-IS" smtClean="0"/>
              <a:t>‹#›</a:t>
            </a:fld>
            <a:endParaRPr lang="is-IS"/>
          </a:p>
        </p:txBody>
      </p:sp>
    </p:spTree>
    <p:extLst>
      <p:ext uri="{BB962C8B-B14F-4D97-AF65-F5344CB8AC3E}">
        <p14:creationId xmlns:p14="http://schemas.microsoft.com/office/powerpoint/2010/main" val="841331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66F18-BDD4-4F87-9E71-422AE1BF8A1B}" type="datetimeFigureOut">
              <a:rPr lang="is-IS" smtClean="0"/>
              <a:t>20.10.2017</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3490C94C-48A7-4F2D-BCBB-9C9AC46108A3}" type="slidenum">
              <a:rPr lang="is-IS" smtClean="0"/>
              <a:t>‹#›</a:t>
            </a:fld>
            <a:endParaRPr lang="is-IS"/>
          </a:p>
        </p:txBody>
      </p:sp>
    </p:spTree>
    <p:extLst>
      <p:ext uri="{BB962C8B-B14F-4D97-AF65-F5344CB8AC3E}">
        <p14:creationId xmlns:p14="http://schemas.microsoft.com/office/powerpoint/2010/main" val="3896571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9925" y="695325"/>
            <a:ext cx="3135313" cy="2436813"/>
          </a:xfrm>
        </p:spPr>
        <p:txBody>
          <a:bodyPr anchor="b"/>
          <a:lstStyle>
            <a:lvl1pPr>
              <a:defRPr sz="3200"/>
            </a:lvl1pPr>
          </a:lstStyle>
          <a:p>
            <a:r>
              <a:rPr lang="en-US" smtClean="0"/>
              <a:t>Click to edit Master title style</a:t>
            </a:r>
            <a:endParaRPr lang="is-IS"/>
          </a:p>
        </p:txBody>
      </p:sp>
      <p:sp>
        <p:nvSpPr>
          <p:cNvPr id="3" name="Content Placeholder 2"/>
          <p:cNvSpPr>
            <a:spLocks noGrp="1"/>
          </p:cNvSpPr>
          <p:nvPr>
            <p:ph idx="1"/>
          </p:nvPr>
        </p:nvSpPr>
        <p:spPr>
          <a:xfrm>
            <a:off x="4132263" y="1503363"/>
            <a:ext cx="4921250" cy="741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669925" y="3132138"/>
            <a:ext cx="3135313" cy="5802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466F18-BDD4-4F87-9E71-422AE1BF8A1B}" type="datetimeFigureOut">
              <a:rPr lang="is-IS" smtClean="0"/>
              <a:t>20.10.2017</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3490C94C-48A7-4F2D-BCBB-9C9AC46108A3}" type="slidenum">
              <a:rPr lang="is-IS" smtClean="0"/>
              <a:t>‹#›</a:t>
            </a:fld>
            <a:endParaRPr lang="is-IS"/>
          </a:p>
        </p:txBody>
      </p:sp>
    </p:spTree>
    <p:extLst>
      <p:ext uri="{BB962C8B-B14F-4D97-AF65-F5344CB8AC3E}">
        <p14:creationId xmlns:p14="http://schemas.microsoft.com/office/powerpoint/2010/main" val="61568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8268" y="555804"/>
            <a:ext cx="8383727" cy="2017801"/>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68268" y="2779007"/>
            <a:ext cx="8383727" cy="6623703"/>
          </a:xfrm>
          <a:prstGeom prst="rect">
            <a:avLst/>
          </a:prstGeom>
          <a:effectLst>
            <a:reflection endPos="0" dir="5400000" sy="-100000" algn="bl" rotWithShape="0"/>
          </a:effectLst>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68268" y="9675780"/>
            <a:ext cx="2187059" cy="555801"/>
          </a:xfrm>
          <a:prstGeom prst="rect">
            <a:avLst/>
          </a:prstGeom>
        </p:spPr>
        <p:txBody>
          <a:bodyPr/>
          <a:lstStyle/>
          <a:p>
            <a:fld id="{DE7288B3-0E01-41A6-9311-F7D86DBFA0F4}" type="datetimeFigureOut">
              <a:rPr lang="is-IS" smtClean="0"/>
              <a:t>20.10.2017</a:t>
            </a:fld>
            <a:endParaRPr lang="is-IS"/>
          </a:p>
        </p:txBody>
      </p:sp>
      <p:sp>
        <p:nvSpPr>
          <p:cNvPr id="5" name="Footer Placeholder 4"/>
          <p:cNvSpPr>
            <a:spLocks noGrp="1"/>
          </p:cNvSpPr>
          <p:nvPr>
            <p:ph type="ftr" sz="quarter" idx="11"/>
          </p:nvPr>
        </p:nvSpPr>
        <p:spPr>
          <a:xfrm>
            <a:off x="3219837" y="9675780"/>
            <a:ext cx="3280589" cy="555801"/>
          </a:xfrm>
          <a:prstGeom prst="rect">
            <a:avLst/>
          </a:prstGeom>
        </p:spPr>
        <p:txBody>
          <a:bodyPr/>
          <a:lstStyle/>
          <a:p>
            <a:endParaRPr lang="is-IS"/>
          </a:p>
        </p:txBody>
      </p:sp>
      <p:sp>
        <p:nvSpPr>
          <p:cNvPr id="6" name="Slide Number Placeholder 5"/>
          <p:cNvSpPr>
            <a:spLocks noGrp="1"/>
          </p:cNvSpPr>
          <p:nvPr>
            <p:ph type="sldNum" sz="quarter" idx="12"/>
          </p:nvPr>
        </p:nvSpPr>
        <p:spPr>
          <a:xfrm>
            <a:off x="6864936" y="9675780"/>
            <a:ext cx="2187059" cy="555801"/>
          </a:xfrm>
          <a:prstGeom prst="rect">
            <a:avLst/>
          </a:prstGeom>
        </p:spPr>
        <p:txBody>
          <a:bodyPr/>
          <a:lstStyle/>
          <a:p>
            <a:fld id="{A80DAA6E-078C-4DAD-9DDE-823B6F24768C}" type="slidenum">
              <a:rPr lang="is-IS" smtClean="0"/>
              <a:t>‹#›</a:t>
            </a:fld>
            <a:endParaRPr lang="is-IS"/>
          </a:p>
        </p:txBody>
      </p:sp>
      <p:grpSp>
        <p:nvGrpSpPr>
          <p:cNvPr id="7" name="Group 6"/>
          <p:cNvGrpSpPr/>
          <p:nvPr userDrawn="1"/>
        </p:nvGrpSpPr>
        <p:grpSpPr>
          <a:xfrm>
            <a:off x="7570" y="36246"/>
            <a:ext cx="327247" cy="306936"/>
            <a:chOff x="503520" y="273205"/>
            <a:chExt cx="327247" cy="306936"/>
          </a:xfrm>
        </p:grpSpPr>
        <p:cxnSp>
          <p:nvCxnSpPr>
            <p:cNvPr id="8" name="Straight Connector 7"/>
            <p:cNvCxnSpPr/>
            <p:nvPr userDrawn="1"/>
          </p:nvCxnSpPr>
          <p:spPr>
            <a:xfrm>
              <a:off x="830767" y="273205"/>
              <a:ext cx="0" cy="159973"/>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503520" y="580141"/>
              <a:ext cx="1524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rot="5400000">
            <a:off x="9386551" y="15067"/>
            <a:ext cx="310518" cy="329240"/>
            <a:chOff x="497945" y="273205"/>
            <a:chExt cx="310518" cy="329240"/>
          </a:xfrm>
        </p:grpSpPr>
        <p:cxnSp>
          <p:nvCxnSpPr>
            <p:cNvPr id="11" name="Straight Connector 10"/>
            <p:cNvCxnSpPr/>
            <p:nvPr userDrawn="1"/>
          </p:nvCxnSpPr>
          <p:spPr>
            <a:xfrm>
              <a:off x="808463" y="273205"/>
              <a:ext cx="0" cy="159973"/>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rot="16200000">
              <a:off x="576968" y="523422"/>
              <a:ext cx="0" cy="158046"/>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rot="10800000">
            <a:off x="9372467" y="10108621"/>
            <a:ext cx="327247" cy="306936"/>
            <a:chOff x="503520" y="273205"/>
            <a:chExt cx="327247" cy="306936"/>
          </a:xfrm>
        </p:grpSpPr>
        <p:cxnSp>
          <p:nvCxnSpPr>
            <p:cNvPr id="14" name="Straight Connector 13"/>
            <p:cNvCxnSpPr/>
            <p:nvPr userDrawn="1"/>
          </p:nvCxnSpPr>
          <p:spPr>
            <a:xfrm>
              <a:off x="830767" y="273205"/>
              <a:ext cx="0" cy="159973"/>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503520" y="580141"/>
              <a:ext cx="1524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userDrawn="1"/>
        </p:nvGrpSpPr>
        <p:grpSpPr>
          <a:xfrm rot="16200000">
            <a:off x="14937" y="10104291"/>
            <a:ext cx="304943" cy="334817"/>
            <a:chOff x="503520" y="273205"/>
            <a:chExt cx="304943" cy="334817"/>
          </a:xfrm>
        </p:grpSpPr>
        <p:cxnSp>
          <p:nvCxnSpPr>
            <p:cNvPr id="17" name="Straight Connector 16"/>
            <p:cNvCxnSpPr/>
            <p:nvPr userDrawn="1"/>
          </p:nvCxnSpPr>
          <p:spPr>
            <a:xfrm>
              <a:off x="808463" y="273205"/>
              <a:ext cx="0" cy="159973"/>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503520" y="608022"/>
              <a:ext cx="1524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2" name="Rectangle 21"/>
          <p:cNvSpPr/>
          <p:nvPr userDrawn="1"/>
        </p:nvSpPr>
        <p:spPr>
          <a:xfrm>
            <a:off x="28119" y="36246"/>
            <a:ext cx="6272473" cy="519558"/>
          </a:xfrm>
          <a:prstGeom prst="rect">
            <a:avLst/>
          </a:prstGeom>
          <a:solidFill>
            <a:srgbClr val="006B92"/>
          </a:solidFill>
          <a:ln>
            <a:noFill/>
          </a:ln>
          <a:effectLst>
            <a:reflection stA="49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7" name="Rectangle 26"/>
          <p:cNvSpPr/>
          <p:nvPr userDrawn="1"/>
        </p:nvSpPr>
        <p:spPr>
          <a:xfrm>
            <a:off x="3364189" y="9883302"/>
            <a:ext cx="6272473" cy="519558"/>
          </a:xfrm>
          <a:prstGeom prst="rect">
            <a:avLst/>
          </a:prstGeom>
          <a:solidFill>
            <a:srgbClr val="BE5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20920656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9925" y="695325"/>
            <a:ext cx="3135313" cy="2436813"/>
          </a:xfrm>
        </p:spPr>
        <p:txBody>
          <a:bodyPr anchor="b"/>
          <a:lstStyle>
            <a:lvl1pPr>
              <a:defRPr sz="3200"/>
            </a:lvl1pPr>
          </a:lstStyle>
          <a:p>
            <a:r>
              <a:rPr lang="en-US" smtClean="0"/>
              <a:t>Click to edit Master title style</a:t>
            </a:r>
            <a:endParaRPr lang="is-IS"/>
          </a:p>
        </p:txBody>
      </p:sp>
      <p:sp>
        <p:nvSpPr>
          <p:cNvPr id="3" name="Picture Placeholder 2"/>
          <p:cNvSpPr>
            <a:spLocks noGrp="1"/>
          </p:cNvSpPr>
          <p:nvPr>
            <p:ph type="pic" idx="1"/>
          </p:nvPr>
        </p:nvSpPr>
        <p:spPr>
          <a:xfrm>
            <a:off x="4132263" y="1503363"/>
            <a:ext cx="4921250" cy="74183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669925" y="3132138"/>
            <a:ext cx="3135313" cy="5802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466F18-BDD4-4F87-9E71-422AE1BF8A1B}" type="datetimeFigureOut">
              <a:rPr lang="is-IS" smtClean="0"/>
              <a:t>20.10.2017</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3490C94C-48A7-4F2D-BCBB-9C9AC46108A3}" type="slidenum">
              <a:rPr lang="is-IS" smtClean="0"/>
              <a:t>‹#›</a:t>
            </a:fld>
            <a:endParaRPr lang="is-IS"/>
          </a:p>
        </p:txBody>
      </p:sp>
    </p:spTree>
    <p:extLst>
      <p:ext uri="{BB962C8B-B14F-4D97-AF65-F5344CB8AC3E}">
        <p14:creationId xmlns:p14="http://schemas.microsoft.com/office/powerpoint/2010/main" val="167867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C6466F18-BDD4-4F87-9E71-422AE1BF8A1B}" type="datetimeFigureOut">
              <a:rPr lang="is-IS" smtClean="0"/>
              <a:t>20.10.2017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3490C94C-48A7-4F2D-BCBB-9C9AC46108A3}" type="slidenum">
              <a:rPr lang="is-IS" smtClean="0"/>
              <a:t>‹#›</a:t>
            </a:fld>
            <a:endParaRPr lang="is-IS"/>
          </a:p>
        </p:txBody>
      </p:sp>
    </p:spTree>
    <p:extLst>
      <p:ext uri="{BB962C8B-B14F-4D97-AF65-F5344CB8AC3E}">
        <p14:creationId xmlns:p14="http://schemas.microsoft.com/office/powerpoint/2010/main" val="1424249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425" y="555625"/>
            <a:ext cx="2095500" cy="8847138"/>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668338" y="555625"/>
            <a:ext cx="6135687" cy="88471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C6466F18-BDD4-4F87-9E71-422AE1BF8A1B}" type="datetimeFigureOut">
              <a:rPr lang="is-IS" smtClean="0"/>
              <a:t>20.10.2017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3490C94C-48A7-4F2D-BCBB-9C9AC46108A3}" type="slidenum">
              <a:rPr lang="is-IS" smtClean="0"/>
              <a:t>‹#›</a:t>
            </a:fld>
            <a:endParaRPr lang="is-IS"/>
          </a:p>
        </p:txBody>
      </p:sp>
    </p:spTree>
    <p:extLst>
      <p:ext uri="{BB962C8B-B14F-4D97-AF65-F5344CB8AC3E}">
        <p14:creationId xmlns:p14="http://schemas.microsoft.com/office/powerpoint/2010/main" val="3426181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3206" y="2602603"/>
            <a:ext cx="8383727" cy="4342500"/>
          </a:xfrm>
          <a:prstGeom prst="rect">
            <a:avLst/>
          </a:prstGeom>
        </p:spPr>
        <p:txBody>
          <a:bodyPr anchor="b"/>
          <a:lstStyle>
            <a:lvl1pPr>
              <a:defRPr sz="6378"/>
            </a:lvl1pPr>
          </a:lstStyle>
          <a:p>
            <a:r>
              <a:rPr lang="en-US" smtClean="0"/>
              <a:t>Click to edit Master title style</a:t>
            </a:r>
            <a:endParaRPr lang="en-US" dirty="0"/>
          </a:p>
        </p:txBody>
      </p:sp>
      <p:sp>
        <p:nvSpPr>
          <p:cNvPr id="3" name="Text Placeholder 2"/>
          <p:cNvSpPr>
            <a:spLocks noGrp="1"/>
          </p:cNvSpPr>
          <p:nvPr>
            <p:ph type="body" idx="1"/>
          </p:nvPr>
        </p:nvSpPr>
        <p:spPr>
          <a:xfrm>
            <a:off x="663206" y="6986185"/>
            <a:ext cx="8383727" cy="2283618"/>
          </a:xfrm>
          <a:prstGeom prst="rect">
            <a:avLst/>
          </a:prstGeom>
        </p:spPr>
        <p:txBody>
          <a:bodyPr/>
          <a:lstStyle>
            <a:lvl1pPr marL="0" indent="0">
              <a:buNone/>
              <a:defRPr sz="2551">
                <a:solidFill>
                  <a:schemeClr val="tx1"/>
                </a:solidFill>
              </a:defRPr>
            </a:lvl1pPr>
            <a:lvl2pPr marL="486004" indent="0">
              <a:buNone/>
              <a:defRPr sz="2126">
                <a:solidFill>
                  <a:schemeClr val="tx1">
                    <a:tint val="75000"/>
                  </a:schemeClr>
                </a:solidFill>
              </a:defRPr>
            </a:lvl2pPr>
            <a:lvl3pPr marL="972007" indent="0">
              <a:buNone/>
              <a:defRPr sz="1913">
                <a:solidFill>
                  <a:schemeClr val="tx1">
                    <a:tint val="75000"/>
                  </a:schemeClr>
                </a:solidFill>
              </a:defRPr>
            </a:lvl3pPr>
            <a:lvl4pPr marL="1458011" indent="0">
              <a:buNone/>
              <a:defRPr sz="1701">
                <a:solidFill>
                  <a:schemeClr val="tx1">
                    <a:tint val="75000"/>
                  </a:schemeClr>
                </a:solidFill>
              </a:defRPr>
            </a:lvl4pPr>
            <a:lvl5pPr marL="1944014" indent="0">
              <a:buNone/>
              <a:defRPr sz="1701">
                <a:solidFill>
                  <a:schemeClr val="tx1">
                    <a:tint val="75000"/>
                  </a:schemeClr>
                </a:solidFill>
              </a:defRPr>
            </a:lvl5pPr>
            <a:lvl6pPr marL="2430018" indent="0">
              <a:buNone/>
              <a:defRPr sz="1701">
                <a:solidFill>
                  <a:schemeClr val="tx1">
                    <a:tint val="75000"/>
                  </a:schemeClr>
                </a:solidFill>
              </a:defRPr>
            </a:lvl6pPr>
            <a:lvl7pPr marL="2916022" indent="0">
              <a:buNone/>
              <a:defRPr sz="1701">
                <a:solidFill>
                  <a:schemeClr val="tx1">
                    <a:tint val="75000"/>
                  </a:schemeClr>
                </a:solidFill>
              </a:defRPr>
            </a:lvl7pPr>
            <a:lvl8pPr marL="3402025" indent="0">
              <a:buNone/>
              <a:defRPr sz="1701">
                <a:solidFill>
                  <a:schemeClr val="tx1">
                    <a:tint val="75000"/>
                  </a:schemeClr>
                </a:solidFill>
              </a:defRPr>
            </a:lvl8pPr>
            <a:lvl9pPr marL="3888029" indent="0">
              <a:buNone/>
              <a:defRPr sz="1701">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68268" y="9675780"/>
            <a:ext cx="2187059" cy="555801"/>
          </a:xfrm>
          <a:prstGeom prst="rect">
            <a:avLst/>
          </a:prstGeom>
        </p:spPr>
        <p:txBody>
          <a:bodyPr/>
          <a:lstStyle/>
          <a:p>
            <a:fld id="{DE7288B3-0E01-41A6-9311-F7D86DBFA0F4}" type="datetimeFigureOut">
              <a:rPr lang="is-IS" smtClean="0"/>
              <a:t>20.10.2017</a:t>
            </a:fld>
            <a:endParaRPr lang="is-IS"/>
          </a:p>
        </p:txBody>
      </p:sp>
      <p:sp>
        <p:nvSpPr>
          <p:cNvPr id="5" name="Footer Placeholder 4"/>
          <p:cNvSpPr>
            <a:spLocks noGrp="1"/>
          </p:cNvSpPr>
          <p:nvPr>
            <p:ph type="ftr" sz="quarter" idx="11"/>
          </p:nvPr>
        </p:nvSpPr>
        <p:spPr>
          <a:xfrm>
            <a:off x="3219837" y="9675780"/>
            <a:ext cx="3280589" cy="555801"/>
          </a:xfrm>
          <a:prstGeom prst="rect">
            <a:avLst/>
          </a:prstGeom>
        </p:spPr>
        <p:txBody>
          <a:bodyPr/>
          <a:lstStyle/>
          <a:p>
            <a:endParaRPr lang="is-IS"/>
          </a:p>
        </p:txBody>
      </p:sp>
      <p:sp>
        <p:nvSpPr>
          <p:cNvPr id="6" name="Slide Number Placeholder 5"/>
          <p:cNvSpPr>
            <a:spLocks noGrp="1"/>
          </p:cNvSpPr>
          <p:nvPr>
            <p:ph type="sldNum" sz="quarter" idx="12"/>
          </p:nvPr>
        </p:nvSpPr>
        <p:spPr>
          <a:xfrm>
            <a:off x="6864936" y="9675780"/>
            <a:ext cx="2187059" cy="555801"/>
          </a:xfrm>
          <a:prstGeom prst="rect">
            <a:avLst/>
          </a:prstGeom>
        </p:spPr>
        <p:txBody>
          <a:bodyPr/>
          <a:lstStyle/>
          <a:p>
            <a:fld id="{A80DAA6E-078C-4DAD-9DDE-823B6F24768C}" type="slidenum">
              <a:rPr lang="is-IS" smtClean="0"/>
              <a:t>‹#›</a:t>
            </a:fld>
            <a:endParaRPr lang="is-IS"/>
          </a:p>
        </p:txBody>
      </p:sp>
      <p:sp>
        <p:nvSpPr>
          <p:cNvPr id="10" name="Rectangle 9"/>
          <p:cNvSpPr/>
          <p:nvPr userDrawn="1"/>
        </p:nvSpPr>
        <p:spPr>
          <a:xfrm>
            <a:off x="28119" y="36246"/>
            <a:ext cx="6272473" cy="519558"/>
          </a:xfrm>
          <a:prstGeom prst="rect">
            <a:avLst/>
          </a:prstGeom>
          <a:solidFill>
            <a:srgbClr val="006B92"/>
          </a:solidFill>
          <a:ln>
            <a:noFill/>
          </a:ln>
          <a:effectLst>
            <a:reflection stA="49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2" name="Rectangle 11"/>
          <p:cNvSpPr/>
          <p:nvPr userDrawn="1"/>
        </p:nvSpPr>
        <p:spPr>
          <a:xfrm>
            <a:off x="3364189" y="9883302"/>
            <a:ext cx="6272473" cy="519558"/>
          </a:xfrm>
          <a:prstGeom prst="rect">
            <a:avLst/>
          </a:prstGeom>
          <a:solidFill>
            <a:srgbClr val="BE5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228803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68268" y="555804"/>
            <a:ext cx="8383727" cy="2017801"/>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68268" y="2779007"/>
            <a:ext cx="4131112" cy="6623703"/>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20883" y="2779007"/>
            <a:ext cx="4131112" cy="6623703"/>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68268" y="9675780"/>
            <a:ext cx="2187059" cy="555801"/>
          </a:xfrm>
          <a:prstGeom prst="rect">
            <a:avLst/>
          </a:prstGeom>
        </p:spPr>
        <p:txBody>
          <a:bodyPr/>
          <a:lstStyle/>
          <a:p>
            <a:fld id="{DE7288B3-0E01-41A6-9311-F7D86DBFA0F4}" type="datetimeFigureOut">
              <a:rPr lang="is-IS" smtClean="0"/>
              <a:t>20.10.2017</a:t>
            </a:fld>
            <a:endParaRPr lang="is-IS"/>
          </a:p>
        </p:txBody>
      </p:sp>
      <p:sp>
        <p:nvSpPr>
          <p:cNvPr id="6" name="Footer Placeholder 5"/>
          <p:cNvSpPr>
            <a:spLocks noGrp="1"/>
          </p:cNvSpPr>
          <p:nvPr>
            <p:ph type="ftr" sz="quarter" idx="11"/>
          </p:nvPr>
        </p:nvSpPr>
        <p:spPr>
          <a:xfrm>
            <a:off x="3219837" y="9675780"/>
            <a:ext cx="3280589" cy="555801"/>
          </a:xfrm>
          <a:prstGeom prst="rect">
            <a:avLst/>
          </a:prstGeom>
        </p:spPr>
        <p:txBody>
          <a:bodyPr/>
          <a:lstStyle/>
          <a:p>
            <a:endParaRPr lang="is-IS"/>
          </a:p>
        </p:txBody>
      </p:sp>
      <p:sp>
        <p:nvSpPr>
          <p:cNvPr id="7" name="Slide Number Placeholder 6"/>
          <p:cNvSpPr>
            <a:spLocks noGrp="1"/>
          </p:cNvSpPr>
          <p:nvPr>
            <p:ph type="sldNum" sz="quarter" idx="12"/>
          </p:nvPr>
        </p:nvSpPr>
        <p:spPr>
          <a:xfrm>
            <a:off x="6864936" y="9675780"/>
            <a:ext cx="2187059" cy="555801"/>
          </a:xfrm>
          <a:prstGeom prst="rect">
            <a:avLst/>
          </a:prstGeom>
        </p:spPr>
        <p:txBody>
          <a:bodyPr/>
          <a:lstStyle/>
          <a:p>
            <a:fld id="{A80DAA6E-078C-4DAD-9DDE-823B6F24768C}" type="slidenum">
              <a:rPr lang="is-IS" smtClean="0"/>
              <a:t>‹#›</a:t>
            </a:fld>
            <a:endParaRPr lang="is-IS"/>
          </a:p>
        </p:txBody>
      </p:sp>
    </p:spTree>
    <p:extLst>
      <p:ext uri="{BB962C8B-B14F-4D97-AF65-F5344CB8AC3E}">
        <p14:creationId xmlns:p14="http://schemas.microsoft.com/office/powerpoint/2010/main" val="1505141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9534" y="555804"/>
            <a:ext cx="8383727" cy="2017801"/>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69535" y="2559104"/>
            <a:ext cx="4112126" cy="1254177"/>
          </a:xfrm>
          <a:prstGeom prst="rect">
            <a:avLst/>
          </a:prstGeom>
        </p:spPr>
        <p:txBody>
          <a:bodyPr anchor="b"/>
          <a:lstStyle>
            <a:lvl1pPr marL="0" indent="0">
              <a:buNone/>
              <a:defRPr sz="2551" b="1"/>
            </a:lvl1pPr>
            <a:lvl2pPr marL="486004" indent="0">
              <a:buNone/>
              <a:defRPr sz="2126" b="1"/>
            </a:lvl2pPr>
            <a:lvl3pPr marL="972007" indent="0">
              <a:buNone/>
              <a:defRPr sz="1913" b="1"/>
            </a:lvl3pPr>
            <a:lvl4pPr marL="1458011" indent="0">
              <a:buNone/>
              <a:defRPr sz="1701" b="1"/>
            </a:lvl4pPr>
            <a:lvl5pPr marL="1944014" indent="0">
              <a:buNone/>
              <a:defRPr sz="1701" b="1"/>
            </a:lvl5pPr>
            <a:lvl6pPr marL="2430018" indent="0">
              <a:buNone/>
              <a:defRPr sz="1701" b="1"/>
            </a:lvl6pPr>
            <a:lvl7pPr marL="2916022" indent="0">
              <a:buNone/>
              <a:defRPr sz="1701" b="1"/>
            </a:lvl7pPr>
            <a:lvl8pPr marL="3402025" indent="0">
              <a:buNone/>
              <a:defRPr sz="1701" b="1"/>
            </a:lvl8pPr>
            <a:lvl9pPr marL="3888029" indent="0">
              <a:buNone/>
              <a:defRPr sz="1701" b="1"/>
            </a:lvl9pPr>
          </a:lstStyle>
          <a:p>
            <a:pPr lvl="0"/>
            <a:r>
              <a:rPr lang="en-US" smtClean="0"/>
              <a:t>Edit Master text styles</a:t>
            </a:r>
          </a:p>
        </p:txBody>
      </p:sp>
      <p:sp>
        <p:nvSpPr>
          <p:cNvPr id="4" name="Content Placeholder 3"/>
          <p:cNvSpPr>
            <a:spLocks noGrp="1"/>
          </p:cNvSpPr>
          <p:nvPr>
            <p:ph sz="half" idx="2"/>
          </p:nvPr>
        </p:nvSpPr>
        <p:spPr>
          <a:xfrm>
            <a:off x="669535" y="3813281"/>
            <a:ext cx="4112126" cy="5608762"/>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20884" y="2559104"/>
            <a:ext cx="4132378" cy="1254177"/>
          </a:xfrm>
          <a:prstGeom prst="rect">
            <a:avLst/>
          </a:prstGeom>
        </p:spPr>
        <p:txBody>
          <a:bodyPr anchor="b"/>
          <a:lstStyle>
            <a:lvl1pPr marL="0" indent="0">
              <a:buNone/>
              <a:defRPr sz="2551" b="1"/>
            </a:lvl1pPr>
            <a:lvl2pPr marL="486004" indent="0">
              <a:buNone/>
              <a:defRPr sz="2126" b="1"/>
            </a:lvl2pPr>
            <a:lvl3pPr marL="972007" indent="0">
              <a:buNone/>
              <a:defRPr sz="1913" b="1"/>
            </a:lvl3pPr>
            <a:lvl4pPr marL="1458011" indent="0">
              <a:buNone/>
              <a:defRPr sz="1701" b="1"/>
            </a:lvl4pPr>
            <a:lvl5pPr marL="1944014" indent="0">
              <a:buNone/>
              <a:defRPr sz="1701" b="1"/>
            </a:lvl5pPr>
            <a:lvl6pPr marL="2430018" indent="0">
              <a:buNone/>
              <a:defRPr sz="1701" b="1"/>
            </a:lvl6pPr>
            <a:lvl7pPr marL="2916022" indent="0">
              <a:buNone/>
              <a:defRPr sz="1701" b="1"/>
            </a:lvl7pPr>
            <a:lvl8pPr marL="3402025" indent="0">
              <a:buNone/>
              <a:defRPr sz="1701" b="1"/>
            </a:lvl8pPr>
            <a:lvl9pPr marL="3888029" indent="0">
              <a:buNone/>
              <a:defRPr sz="1701" b="1"/>
            </a:lvl9pPr>
          </a:lstStyle>
          <a:p>
            <a:pPr lvl="0"/>
            <a:r>
              <a:rPr lang="en-US" smtClean="0"/>
              <a:t>Edit Master text styles</a:t>
            </a:r>
          </a:p>
        </p:txBody>
      </p:sp>
      <p:sp>
        <p:nvSpPr>
          <p:cNvPr id="6" name="Content Placeholder 5"/>
          <p:cNvSpPr>
            <a:spLocks noGrp="1"/>
          </p:cNvSpPr>
          <p:nvPr>
            <p:ph sz="quarter" idx="4"/>
          </p:nvPr>
        </p:nvSpPr>
        <p:spPr>
          <a:xfrm>
            <a:off x="4920884" y="3813281"/>
            <a:ext cx="4132378" cy="5608762"/>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68268" y="9675780"/>
            <a:ext cx="2187059" cy="555801"/>
          </a:xfrm>
          <a:prstGeom prst="rect">
            <a:avLst/>
          </a:prstGeom>
        </p:spPr>
        <p:txBody>
          <a:bodyPr/>
          <a:lstStyle/>
          <a:p>
            <a:fld id="{DE7288B3-0E01-41A6-9311-F7D86DBFA0F4}" type="datetimeFigureOut">
              <a:rPr lang="is-IS" smtClean="0"/>
              <a:t>20.10.2017</a:t>
            </a:fld>
            <a:endParaRPr lang="is-IS"/>
          </a:p>
        </p:txBody>
      </p:sp>
      <p:sp>
        <p:nvSpPr>
          <p:cNvPr id="8" name="Footer Placeholder 7"/>
          <p:cNvSpPr>
            <a:spLocks noGrp="1"/>
          </p:cNvSpPr>
          <p:nvPr>
            <p:ph type="ftr" sz="quarter" idx="11"/>
          </p:nvPr>
        </p:nvSpPr>
        <p:spPr>
          <a:xfrm>
            <a:off x="3219837" y="9675780"/>
            <a:ext cx="3280589" cy="555801"/>
          </a:xfrm>
          <a:prstGeom prst="rect">
            <a:avLst/>
          </a:prstGeom>
        </p:spPr>
        <p:txBody>
          <a:bodyPr/>
          <a:lstStyle/>
          <a:p>
            <a:endParaRPr lang="is-IS"/>
          </a:p>
        </p:txBody>
      </p:sp>
      <p:sp>
        <p:nvSpPr>
          <p:cNvPr id="9" name="Slide Number Placeholder 8"/>
          <p:cNvSpPr>
            <a:spLocks noGrp="1"/>
          </p:cNvSpPr>
          <p:nvPr>
            <p:ph type="sldNum" sz="quarter" idx="12"/>
          </p:nvPr>
        </p:nvSpPr>
        <p:spPr>
          <a:xfrm>
            <a:off x="6864936" y="9675780"/>
            <a:ext cx="2187059" cy="555801"/>
          </a:xfrm>
          <a:prstGeom prst="rect">
            <a:avLst/>
          </a:prstGeom>
        </p:spPr>
        <p:txBody>
          <a:bodyPr/>
          <a:lstStyle/>
          <a:p>
            <a:fld id="{A80DAA6E-078C-4DAD-9DDE-823B6F24768C}" type="slidenum">
              <a:rPr lang="is-IS" smtClean="0"/>
              <a:t>‹#›</a:t>
            </a:fld>
            <a:endParaRPr lang="is-IS"/>
          </a:p>
        </p:txBody>
      </p:sp>
    </p:spTree>
    <p:extLst>
      <p:ext uri="{BB962C8B-B14F-4D97-AF65-F5344CB8AC3E}">
        <p14:creationId xmlns:p14="http://schemas.microsoft.com/office/powerpoint/2010/main" val="331959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8268" y="555804"/>
            <a:ext cx="8383727" cy="2017801"/>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68268" y="9675780"/>
            <a:ext cx="2187059" cy="555801"/>
          </a:xfrm>
          <a:prstGeom prst="rect">
            <a:avLst/>
          </a:prstGeom>
        </p:spPr>
        <p:txBody>
          <a:bodyPr/>
          <a:lstStyle/>
          <a:p>
            <a:fld id="{DE7288B3-0E01-41A6-9311-F7D86DBFA0F4}" type="datetimeFigureOut">
              <a:rPr lang="is-IS" smtClean="0"/>
              <a:t>20.10.2017</a:t>
            </a:fld>
            <a:endParaRPr lang="is-IS"/>
          </a:p>
        </p:txBody>
      </p:sp>
      <p:sp>
        <p:nvSpPr>
          <p:cNvPr id="4" name="Footer Placeholder 3"/>
          <p:cNvSpPr>
            <a:spLocks noGrp="1"/>
          </p:cNvSpPr>
          <p:nvPr>
            <p:ph type="ftr" sz="quarter" idx="11"/>
          </p:nvPr>
        </p:nvSpPr>
        <p:spPr>
          <a:xfrm>
            <a:off x="3219837" y="9675780"/>
            <a:ext cx="3280589" cy="555801"/>
          </a:xfrm>
          <a:prstGeom prst="rect">
            <a:avLst/>
          </a:prstGeom>
        </p:spPr>
        <p:txBody>
          <a:bodyPr/>
          <a:lstStyle/>
          <a:p>
            <a:endParaRPr lang="is-IS"/>
          </a:p>
        </p:txBody>
      </p:sp>
      <p:sp>
        <p:nvSpPr>
          <p:cNvPr id="5" name="Slide Number Placeholder 4"/>
          <p:cNvSpPr>
            <a:spLocks noGrp="1"/>
          </p:cNvSpPr>
          <p:nvPr>
            <p:ph type="sldNum" sz="quarter" idx="12"/>
          </p:nvPr>
        </p:nvSpPr>
        <p:spPr>
          <a:xfrm>
            <a:off x="6864936" y="9675780"/>
            <a:ext cx="2187059" cy="555801"/>
          </a:xfrm>
          <a:prstGeom prst="rect">
            <a:avLst/>
          </a:prstGeom>
        </p:spPr>
        <p:txBody>
          <a:bodyPr/>
          <a:lstStyle/>
          <a:p>
            <a:fld id="{A80DAA6E-078C-4DAD-9DDE-823B6F24768C}" type="slidenum">
              <a:rPr lang="is-IS" smtClean="0"/>
              <a:t>‹#›</a:t>
            </a:fld>
            <a:endParaRPr lang="is-IS"/>
          </a:p>
        </p:txBody>
      </p:sp>
    </p:spTree>
    <p:extLst>
      <p:ext uri="{BB962C8B-B14F-4D97-AF65-F5344CB8AC3E}">
        <p14:creationId xmlns:p14="http://schemas.microsoft.com/office/powerpoint/2010/main" val="2800974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8268" y="9675780"/>
            <a:ext cx="2187059" cy="555801"/>
          </a:xfrm>
          <a:prstGeom prst="rect">
            <a:avLst/>
          </a:prstGeom>
        </p:spPr>
        <p:txBody>
          <a:bodyPr/>
          <a:lstStyle/>
          <a:p>
            <a:fld id="{DE7288B3-0E01-41A6-9311-F7D86DBFA0F4}" type="datetimeFigureOut">
              <a:rPr lang="is-IS" smtClean="0"/>
              <a:t>20.10.2017</a:t>
            </a:fld>
            <a:endParaRPr lang="is-IS"/>
          </a:p>
        </p:txBody>
      </p:sp>
      <p:sp>
        <p:nvSpPr>
          <p:cNvPr id="3" name="Footer Placeholder 2"/>
          <p:cNvSpPr>
            <a:spLocks noGrp="1"/>
          </p:cNvSpPr>
          <p:nvPr>
            <p:ph type="ftr" sz="quarter" idx="11"/>
          </p:nvPr>
        </p:nvSpPr>
        <p:spPr>
          <a:xfrm>
            <a:off x="3219837" y="9675780"/>
            <a:ext cx="3280589" cy="555801"/>
          </a:xfrm>
          <a:prstGeom prst="rect">
            <a:avLst/>
          </a:prstGeom>
        </p:spPr>
        <p:txBody>
          <a:bodyPr/>
          <a:lstStyle/>
          <a:p>
            <a:endParaRPr lang="is-IS"/>
          </a:p>
        </p:txBody>
      </p:sp>
      <p:sp>
        <p:nvSpPr>
          <p:cNvPr id="4" name="Slide Number Placeholder 3"/>
          <p:cNvSpPr>
            <a:spLocks noGrp="1"/>
          </p:cNvSpPr>
          <p:nvPr>
            <p:ph type="sldNum" sz="quarter" idx="12"/>
          </p:nvPr>
        </p:nvSpPr>
        <p:spPr>
          <a:xfrm>
            <a:off x="6864936" y="9675780"/>
            <a:ext cx="2187059" cy="555801"/>
          </a:xfrm>
          <a:prstGeom prst="rect">
            <a:avLst/>
          </a:prstGeom>
        </p:spPr>
        <p:txBody>
          <a:bodyPr/>
          <a:lstStyle/>
          <a:p>
            <a:fld id="{A80DAA6E-078C-4DAD-9DDE-823B6F24768C}" type="slidenum">
              <a:rPr lang="is-IS" smtClean="0"/>
              <a:t>‹#›</a:t>
            </a:fld>
            <a:endParaRPr lang="is-IS"/>
          </a:p>
        </p:txBody>
      </p:sp>
    </p:spTree>
    <p:extLst>
      <p:ext uri="{BB962C8B-B14F-4D97-AF65-F5344CB8AC3E}">
        <p14:creationId xmlns:p14="http://schemas.microsoft.com/office/powerpoint/2010/main" val="2766287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9534" y="695960"/>
            <a:ext cx="3135038" cy="2435860"/>
          </a:xfrm>
          <a:prstGeom prst="rect">
            <a:avLst/>
          </a:prstGeom>
        </p:spPr>
        <p:txBody>
          <a:bodyPr anchor="b"/>
          <a:lstStyle>
            <a:lvl1pPr>
              <a:defRPr sz="3402"/>
            </a:lvl1pPr>
          </a:lstStyle>
          <a:p>
            <a:r>
              <a:rPr lang="en-US" smtClean="0"/>
              <a:t>Click to edit Master title style</a:t>
            </a:r>
            <a:endParaRPr lang="en-US" dirty="0"/>
          </a:p>
        </p:txBody>
      </p:sp>
      <p:sp>
        <p:nvSpPr>
          <p:cNvPr id="3" name="Content Placeholder 2"/>
          <p:cNvSpPr>
            <a:spLocks noGrp="1"/>
          </p:cNvSpPr>
          <p:nvPr>
            <p:ph idx="1"/>
          </p:nvPr>
        </p:nvSpPr>
        <p:spPr>
          <a:xfrm>
            <a:off x="4132378" y="1503083"/>
            <a:ext cx="4920883" cy="7418740"/>
          </a:xfrm>
          <a:prstGeom prst="rect">
            <a:avLst/>
          </a:prstGeom>
        </p:spPr>
        <p:txBody>
          <a:bodyPr/>
          <a:lstStyle>
            <a:lvl1pPr>
              <a:defRPr sz="3402"/>
            </a:lvl1pPr>
            <a:lvl2pPr>
              <a:defRPr sz="2976"/>
            </a:lvl2pPr>
            <a:lvl3pPr>
              <a:defRPr sz="2551"/>
            </a:lvl3pPr>
            <a:lvl4pPr>
              <a:defRPr sz="2126"/>
            </a:lvl4pPr>
            <a:lvl5pPr>
              <a:defRPr sz="2126"/>
            </a:lvl5pPr>
            <a:lvl6pPr>
              <a:defRPr sz="2126"/>
            </a:lvl6pPr>
            <a:lvl7pPr>
              <a:defRPr sz="2126"/>
            </a:lvl7pPr>
            <a:lvl8pPr>
              <a:defRPr sz="2126"/>
            </a:lvl8pPr>
            <a:lvl9pPr>
              <a:defRPr sz="212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69534" y="3131820"/>
            <a:ext cx="3135038" cy="5802084"/>
          </a:xfrm>
          <a:prstGeom prst="rect">
            <a:avLst/>
          </a:prstGeom>
        </p:spPr>
        <p:txBody>
          <a:bodyPr/>
          <a:lstStyle>
            <a:lvl1pPr marL="0" indent="0">
              <a:buNone/>
              <a:defRPr sz="1701"/>
            </a:lvl1pPr>
            <a:lvl2pPr marL="486004" indent="0">
              <a:buNone/>
              <a:defRPr sz="1488"/>
            </a:lvl2pPr>
            <a:lvl3pPr marL="972007" indent="0">
              <a:buNone/>
              <a:defRPr sz="1276"/>
            </a:lvl3pPr>
            <a:lvl4pPr marL="1458011" indent="0">
              <a:buNone/>
              <a:defRPr sz="1063"/>
            </a:lvl4pPr>
            <a:lvl5pPr marL="1944014" indent="0">
              <a:buNone/>
              <a:defRPr sz="1063"/>
            </a:lvl5pPr>
            <a:lvl6pPr marL="2430018" indent="0">
              <a:buNone/>
              <a:defRPr sz="1063"/>
            </a:lvl6pPr>
            <a:lvl7pPr marL="2916022" indent="0">
              <a:buNone/>
              <a:defRPr sz="1063"/>
            </a:lvl7pPr>
            <a:lvl8pPr marL="3402025" indent="0">
              <a:buNone/>
              <a:defRPr sz="1063"/>
            </a:lvl8pPr>
            <a:lvl9pPr marL="3888029" indent="0">
              <a:buNone/>
              <a:defRPr sz="1063"/>
            </a:lvl9pPr>
          </a:lstStyle>
          <a:p>
            <a:pPr lvl="0"/>
            <a:r>
              <a:rPr lang="en-US" smtClean="0"/>
              <a:t>Edit Master text styles</a:t>
            </a:r>
          </a:p>
        </p:txBody>
      </p:sp>
      <p:sp>
        <p:nvSpPr>
          <p:cNvPr id="5" name="Date Placeholder 4"/>
          <p:cNvSpPr>
            <a:spLocks noGrp="1"/>
          </p:cNvSpPr>
          <p:nvPr>
            <p:ph type="dt" sz="half" idx="10"/>
          </p:nvPr>
        </p:nvSpPr>
        <p:spPr>
          <a:xfrm>
            <a:off x="668268" y="9675780"/>
            <a:ext cx="2187059" cy="555801"/>
          </a:xfrm>
          <a:prstGeom prst="rect">
            <a:avLst/>
          </a:prstGeom>
        </p:spPr>
        <p:txBody>
          <a:bodyPr/>
          <a:lstStyle/>
          <a:p>
            <a:fld id="{DE7288B3-0E01-41A6-9311-F7D86DBFA0F4}" type="datetimeFigureOut">
              <a:rPr lang="is-IS" smtClean="0"/>
              <a:t>20.10.2017</a:t>
            </a:fld>
            <a:endParaRPr lang="is-IS"/>
          </a:p>
        </p:txBody>
      </p:sp>
      <p:sp>
        <p:nvSpPr>
          <p:cNvPr id="6" name="Footer Placeholder 5"/>
          <p:cNvSpPr>
            <a:spLocks noGrp="1"/>
          </p:cNvSpPr>
          <p:nvPr>
            <p:ph type="ftr" sz="quarter" idx="11"/>
          </p:nvPr>
        </p:nvSpPr>
        <p:spPr>
          <a:xfrm>
            <a:off x="3219837" y="9675780"/>
            <a:ext cx="3280589" cy="555801"/>
          </a:xfrm>
          <a:prstGeom prst="rect">
            <a:avLst/>
          </a:prstGeom>
        </p:spPr>
        <p:txBody>
          <a:bodyPr/>
          <a:lstStyle/>
          <a:p>
            <a:endParaRPr lang="is-IS"/>
          </a:p>
        </p:txBody>
      </p:sp>
      <p:sp>
        <p:nvSpPr>
          <p:cNvPr id="7" name="Slide Number Placeholder 6"/>
          <p:cNvSpPr>
            <a:spLocks noGrp="1"/>
          </p:cNvSpPr>
          <p:nvPr>
            <p:ph type="sldNum" sz="quarter" idx="12"/>
          </p:nvPr>
        </p:nvSpPr>
        <p:spPr>
          <a:xfrm>
            <a:off x="6864936" y="9675780"/>
            <a:ext cx="2187059" cy="555801"/>
          </a:xfrm>
          <a:prstGeom prst="rect">
            <a:avLst/>
          </a:prstGeom>
        </p:spPr>
        <p:txBody>
          <a:bodyPr/>
          <a:lstStyle/>
          <a:p>
            <a:fld id="{A80DAA6E-078C-4DAD-9DDE-823B6F24768C}" type="slidenum">
              <a:rPr lang="is-IS" smtClean="0"/>
              <a:t>‹#›</a:t>
            </a:fld>
            <a:endParaRPr lang="is-IS"/>
          </a:p>
        </p:txBody>
      </p:sp>
    </p:spTree>
    <p:extLst>
      <p:ext uri="{BB962C8B-B14F-4D97-AF65-F5344CB8AC3E}">
        <p14:creationId xmlns:p14="http://schemas.microsoft.com/office/powerpoint/2010/main" val="1973680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9534" y="695960"/>
            <a:ext cx="3135038" cy="2435860"/>
          </a:xfrm>
          <a:prstGeom prst="rect">
            <a:avLst/>
          </a:prstGeom>
        </p:spPr>
        <p:txBody>
          <a:bodyPr anchor="b"/>
          <a:lstStyle>
            <a:lvl1pPr>
              <a:defRPr sz="3402"/>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32378" y="1503083"/>
            <a:ext cx="4920883" cy="7418740"/>
          </a:xfrm>
          <a:prstGeom prst="rect">
            <a:avLst/>
          </a:prstGeom>
        </p:spPr>
        <p:txBody>
          <a:bodyPr anchor="t"/>
          <a:lstStyle>
            <a:lvl1pPr marL="0" indent="0">
              <a:buNone/>
              <a:defRPr sz="3402"/>
            </a:lvl1pPr>
            <a:lvl2pPr marL="486004" indent="0">
              <a:buNone/>
              <a:defRPr sz="2976"/>
            </a:lvl2pPr>
            <a:lvl3pPr marL="972007" indent="0">
              <a:buNone/>
              <a:defRPr sz="2551"/>
            </a:lvl3pPr>
            <a:lvl4pPr marL="1458011" indent="0">
              <a:buNone/>
              <a:defRPr sz="2126"/>
            </a:lvl4pPr>
            <a:lvl5pPr marL="1944014" indent="0">
              <a:buNone/>
              <a:defRPr sz="2126"/>
            </a:lvl5pPr>
            <a:lvl6pPr marL="2430018" indent="0">
              <a:buNone/>
              <a:defRPr sz="2126"/>
            </a:lvl6pPr>
            <a:lvl7pPr marL="2916022" indent="0">
              <a:buNone/>
              <a:defRPr sz="2126"/>
            </a:lvl7pPr>
            <a:lvl8pPr marL="3402025" indent="0">
              <a:buNone/>
              <a:defRPr sz="2126"/>
            </a:lvl8pPr>
            <a:lvl9pPr marL="3888029" indent="0">
              <a:buNone/>
              <a:defRPr sz="2126"/>
            </a:lvl9pPr>
          </a:lstStyle>
          <a:p>
            <a:r>
              <a:rPr lang="en-US" smtClean="0"/>
              <a:t>Click icon to add picture</a:t>
            </a:r>
            <a:endParaRPr lang="en-US" dirty="0"/>
          </a:p>
        </p:txBody>
      </p:sp>
      <p:sp>
        <p:nvSpPr>
          <p:cNvPr id="4" name="Text Placeholder 3"/>
          <p:cNvSpPr>
            <a:spLocks noGrp="1"/>
          </p:cNvSpPr>
          <p:nvPr>
            <p:ph type="body" sz="half" idx="2"/>
          </p:nvPr>
        </p:nvSpPr>
        <p:spPr>
          <a:xfrm>
            <a:off x="669534" y="3131820"/>
            <a:ext cx="3135038" cy="5802084"/>
          </a:xfrm>
          <a:prstGeom prst="rect">
            <a:avLst/>
          </a:prstGeom>
        </p:spPr>
        <p:txBody>
          <a:bodyPr/>
          <a:lstStyle>
            <a:lvl1pPr marL="0" indent="0">
              <a:buNone/>
              <a:defRPr sz="1701"/>
            </a:lvl1pPr>
            <a:lvl2pPr marL="486004" indent="0">
              <a:buNone/>
              <a:defRPr sz="1488"/>
            </a:lvl2pPr>
            <a:lvl3pPr marL="972007" indent="0">
              <a:buNone/>
              <a:defRPr sz="1276"/>
            </a:lvl3pPr>
            <a:lvl4pPr marL="1458011" indent="0">
              <a:buNone/>
              <a:defRPr sz="1063"/>
            </a:lvl4pPr>
            <a:lvl5pPr marL="1944014" indent="0">
              <a:buNone/>
              <a:defRPr sz="1063"/>
            </a:lvl5pPr>
            <a:lvl6pPr marL="2430018" indent="0">
              <a:buNone/>
              <a:defRPr sz="1063"/>
            </a:lvl6pPr>
            <a:lvl7pPr marL="2916022" indent="0">
              <a:buNone/>
              <a:defRPr sz="1063"/>
            </a:lvl7pPr>
            <a:lvl8pPr marL="3402025" indent="0">
              <a:buNone/>
              <a:defRPr sz="1063"/>
            </a:lvl8pPr>
            <a:lvl9pPr marL="3888029" indent="0">
              <a:buNone/>
              <a:defRPr sz="1063"/>
            </a:lvl9pPr>
          </a:lstStyle>
          <a:p>
            <a:pPr lvl="0"/>
            <a:r>
              <a:rPr lang="en-US" smtClean="0"/>
              <a:t>Edit Master text styles</a:t>
            </a:r>
          </a:p>
        </p:txBody>
      </p:sp>
      <p:sp>
        <p:nvSpPr>
          <p:cNvPr id="5" name="Date Placeholder 4"/>
          <p:cNvSpPr>
            <a:spLocks noGrp="1"/>
          </p:cNvSpPr>
          <p:nvPr>
            <p:ph type="dt" sz="half" idx="10"/>
          </p:nvPr>
        </p:nvSpPr>
        <p:spPr>
          <a:xfrm>
            <a:off x="668268" y="9675780"/>
            <a:ext cx="2187059" cy="555801"/>
          </a:xfrm>
          <a:prstGeom prst="rect">
            <a:avLst/>
          </a:prstGeom>
        </p:spPr>
        <p:txBody>
          <a:bodyPr/>
          <a:lstStyle/>
          <a:p>
            <a:fld id="{DE7288B3-0E01-41A6-9311-F7D86DBFA0F4}" type="datetimeFigureOut">
              <a:rPr lang="is-IS" smtClean="0"/>
              <a:t>20.10.2017</a:t>
            </a:fld>
            <a:endParaRPr lang="is-IS"/>
          </a:p>
        </p:txBody>
      </p:sp>
      <p:sp>
        <p:nvSpPr>
          <p:cNvPr id="6" name="Footer Placeholder 5"/>
          <p:cNvSpPr>
            <a:spLocks noGrp="1"/>
          </p:cNvSpPr>
          <p:nvPr>
            <p:ph type="ftr" sz="quarter" idx="11"/>
          </p:nvPr>
        </p:nvSpPr>
        <p:spPr>
          <a:xfrm>
            <a:off x="3219837" y="9675780"/>
            <a:ext cx="3280589" cy="555801"/>
          </a:xfrm>
          <a:prstGeom prst="rect">
            <a:avLst/>
          </a:prstGeom>
        </p:spPr>
        <p:txBody>
          <a:bodyPr/>
          <a:lstStyle/>
          <a:p>
            <a:endParaRPr lang="is-IS"/>
          </a:p>
        </p:txBody>
      </p:sp>
      <p:sp>
        <p:nvSpPr>
          <p:cNvPr id="7" name="Slide Number Placeholder 6"/>
          <p:cNvSpPr>
            <a:spLocks noGrp="1"/>
          </p:cNvSpPr>
          <p:nvPr>
            <p:ph type="sldNum" sz="quarter" idx="12"/>
          </p:nvPr>
        </p:nvSpPr>
        <p:spPr>
          <a:xfrm>
            <a:off x="6864936" y="9675780"/>
            <a:ext cx="2187059" cy="555801"/>
          </a:xfrm>
          <a:prstGeom prst="rect">
            <a:avLst/>
          </a:prstGeom>
        </p:spPr>
        <p:txBody>
          <a:bodyPr/>
          <a:lstStyle/>
          <a:p>
            <a:fld id="{A80DAA6E-078C-4DAD-9DDE-823B6F24768C}" type="slidenum">
              <a:rPr lang="is-IS" smtClean="0"/>
              <a:t>‹#›</a:t>
            </a:fld>
            <a:endParaRPr lang="is-IS"/>
          </a:p>
        </p:txBody>
      </p:sp>
    </p:spTree>
    <p:extLst>
      <p:ext uri="{BB962C8B-B14F-4D97-AF65-F5344CB8AC3E}">
        <p14:creationId xmlns:p14="http://schemas.microsoft.com/office/powerpoint/2010/main" val="2949275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384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72007" rtl="0" eaLnBrk="1" latinLnBrk="0" hangingPunct="1">
        <a:lnSpc>
          <a:spcPct val="90000"/>
        </a:lnSpc>
        <a:spcBef>
          <a:spcPct val="0"/>
        </a:spcBef>
        <a:buNone/>
        <a:defRPr sz="4677" kern="1200">
          <a:solidFill>
            <a:schemeClr val="tx1"/>
          </a:solidFill>
          <a:latin typeface="+mj-lt"/>
          <a:ea typeface="+mj-ea"/>
          <a:cs typeface="+mj-cs"/>
        </a:defRPr>
      </a:lvl1pPr>
    </p:titleStyle>
    <p:bodyStyle>
      <a:lvl1pPr marL="243002" indent="-243002" algn="l" defTabSz="972007" rtl="0" eaLnBrk="1" latinLnBrk="0" hangingPunct="1">
        <a:lnSpc>
          <a:spcPct val="90000"/>
        </a:lnSpc>
        <a:spcBef>
          <a:spcPts val="1063"/>
        </a:spcBef>
        <a:buFont typeface="Arial" panose="020B0604020202020204" pitchFamily="34" charset="0"/>
        <a:buChar char="•"/>
        <a:defRPr sz="2976" kern="1200">
          <a:solidFill>
            <a:schemeClr val="tx1"/>
          </a:solidFill>
          <a:latin typeface="+mn-lt"/>
          <a:ea typeface="+mn-ea"/>
          <a:cs typeface="+mn-cs"/>
        </a:defRPr>
      </a:lvl1pPr>
      <a:lvl2pPr marL="729005" indent="-243002" algn="l" defTabSz="972007" rtl="0" eaLnBrk="1" latinLnBrk="0" hangingPunct="1">
        <a:lnSpc>
          <a:spcPct val="90000"/>
        </a:lnSpc>
        <a:spcBef>
          <a:spcPts val="532"/>
        </a:spcBef>
        <a:buFont typeface="Arial" panose="020B0604020202020204" pitchFamily="34" charset="0"/>
        <a:buChar char="•"/>
        <a:defRPr sz="2551" kern="1200">
          <a:solidFill>
            <a:schemeClr val="tx1"/>
          </a:solidFill>
          <a:latin typeface="+mn-lt"/>
          <a:ea typeface="+mn-ea"/>
          <a:cs typeface="+mn-cs"/>
        </a:defRPr>
      </a:lvl2pPr>
      <a:lvl3pPr marL="1215009" indent="-243002" algn="l" defTabSz="972007" rtl="0" eaLnBrk="1" latinLnBrk="0" hangingPunct="1">
        <a:lnSpc>
          <a:spcPct val="90000"/>
        </a:lnSpc>
        <a:spcBef>
          <a:spcPts val="532"/>
        </a:spcBef>
        <a:buFont typeface="Arial" panose="020B0604020202020204" pitchFamily="34" charset="0"/>
        <a:buChar char="•"/>
        <a:defRPr sz="2126" kern="1200">
          <a:solidFill>
            <a:schemeClr val="tx1"/>
          </a:solidFill>
          <a:latin typeface="+mn-lt"/>
          <a:ea typeface="+mn-ea"/>
          <a:cs typeface="+mn-cs"/>
        </a:defRPr>
      </a:lvl3pPr>
      <a:lvl4pPr marL="1701013"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4pPr>
      <a:lvl5pPr marL="2187016"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5pPr>
      <a:lvl6pPr marL="2673020"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6pPr>
      <a:lvl7pPr marL="3159023"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7pPr>
      <a:lvl8pPr marL="3645027"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8pPr>
      <a:lvl9pPr marL="4131031"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9pPr>
    </p:bodyStyle>
    <p:otherStyle>
      <a:defPPr>
        <a:defRPr lang="en-US"/>
      </a:defPPr>
      <a:lvl1pPr marL="0" algn="l" defTabSz="972007" rtl="0" eaLnBrk="1" latinLnBrk="0" hangingPunct="1">
        <a:defRPr sz="1913" kern="1200">
          <a:solidFill>
            <a:schemeClr val="tx1"/>
          </a:solidFill>
          <a:latin typeface="+mn-lt"/>
          <a:ea typeface="+mn-ea"/>
          <a:cs typeface="+mn-cs"/>
        </a:defRPr>
      </a:lvl1pPr>
      <a:lvl2pPr marL="486004" algn="l" defTabSz="972007" rtl="0" eaLnBrk="1" latinLnBrk="0" hangingPunct="1">
        <a:defRPr sz="1913" kern="1200">
          <a:solidFill>
            <a:schemeClr val="tx1"/>
          </a:solidFill>
          <a:latin typeface="+mn-lt"/>
          <a:ea typeface="+mn-ea"/>
          <a:cs typeface="+mn-cs"/>
        </a:defRPr>
      </a:lvl2pPr>
      <a:lvl3pPr marL="972007" algn="l" defTabSz="972007" rtl="0" eaLnBrk="1" latinLnBrk="0" hangingPunct="1">
        <a:defRPr sz="1913" kern="1200">
          <a:solidFill>
            <a:schemeClr val="tx1"/>
          </a:solidFill>
          <a:latin typeface="+mn-lt"/>
          <a:ea typeface="+mn-ea"/>
          <a:cs typeface="+mn-cs"/>
        </a:defRPr>
      </a:lvl3pPr>
      <a:lvl4pPr marL="1458011" algn="l" defTabSz="972007" rtl="0" eaLnBrk="1" latinLnBrk="0" hangingPunct="1">
        <a:defRPr sz="1913" kern="1200">
          <a:solidFill>
            <a:schemeClr val="tx1"/>
          </a:solidFill>
          <a:latin typeface="+mn-lt"/>
          <a:ea typeface="+mn-ea"/>
          <a:cs typeface="+mn-cs"/>
        </a:defRPr>
      </a:lvl4pPr>
      <a:lvl5pPr marL="1944014" algn="l" defTabSz="972007" rtl="0" eaLnBrk="1" latinLnBrk="0" hangingPunct="1">
        <a:defRPr sz="1913" kern="1200">
          <a:solidFill>
            <a:schemeClr val="tx1"/>
          </a:solidFill>
          <a:latin typeface="+mn-lt"/>
          <a:ea typeface="+mn-ea"/>
          <a:cs typeface="+mn-cs"/>
        </a:defRPr>
      </a:lvl5pPr>
      <a:lvl6pPr marL="2430018" algn="l" defTabSz="972007" rtl="0" eaLnBrk="1" latinLnBrk="0" hangingPunct="1">
        <a:defRPr sz="1913" kern="1200">
          <a:solidFill>
            <a:schemeClr val="tx1"/>
          </a:solidFill>
          <a:latin typeface="+mn-lt"/>
          <a:ea typeface="+mn-ea"/>
          <a:cs typeface="+mn-cs"/>
        </a:defRPr>
      </a:lvl6pPr>
      <a:lvl7pPr marL="2916022" algn="l" defTabSz="972007" rtl="0" eaLnBrk="1" latinLnBrk="0" hangingPunct="1">
        <a:defRPr sz="1913" kern="1200">
          <a:solidFill>
            <a:schemeClr val="tx1"/>
          </a:solidFill>
          <a:latin typeface="+mn-lt"/>
          <a:ea typeface="+mn-ea"/>
          <a:cs typeface="+mn-cs"/>
        </a:defRPr>
      </a:lvl7pPr>
      <a:lvl8pPr marL="3402025" algn="l" defTabSz="972007" rtl="0" eaLnBrk="1" latinLnBrk="0" hangingPunct="1">
        <a:defRPr sz="1913" kern="1200">
          <a:solidFill>
            <a:schemeClr val="tx1"/>
          </a:solidFill>
          <a:latin typeface="+mn-lt"/>
          <a:ea typeface="+mn-ea"/>
          <a:cs typeface="+mn-cs"/>
        </a:defRPr>
      </a:lvl8pPr>
      <a:lvl9pPr marL="3888029" algn="l" defTabSz="972007" rtl="0" eaLnBrk="1" latinLnBrk="0" hangingPunct="1">
        <a:defRPr sz="19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338" y="555625"/>
            <a:ext cx="8383587" cy="2017713"/>
          </a:xfrm>
          <a:prstGeom prst="rect">
            <a:avLst/>
          </a:prstGeom>
        </p:spPr>
        <p:txBody>
          <a:bodyPr vert="horz" lIns="91440" tIns="45720" rIns="91440" bIns="45720" rtlCol="0" anchor="ctr">
            <a:normAutofit/>
          </a:bodyPr>
          <a:lstStyle/>
          <a:p>
            <a:r>
              <a:rPr lang="en-US" smtClean="0"/>
              <a:t>Click to edit Master title style</a:t>
            </a:r>
            <a:endParaRPr lang="is-IS"/>
          </a:p>
        </p:txBody>
      </p:sp>
      <p:sp>
        <p:nvSpPr>
          <p:cNvPr id="3" name="Text Placeholder 2"/>
          <p:cNvSpPr>
            <a:spLocks noGrp="1"/>
          </p:cNvSpPr>
          <p:nvPr>
            <p:ph type="body" idx="1"/>
          </p:nvPr>
        </p:nvSpPr>
        <p:spPr>
          <a:xfrm>
            <a:off x="668338" y="2779713"/>
            <a:ext cx="8383587" cy="662305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2"/>
          </p:nvPr>
        </p:nvSpPr>
        <p:spPr>
          <a:xfrm>
            <a:off x="668338" y="9675813"/>
            <a:ext cx="2187575" cy="5556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66F18-BDD4-4F87-9E71-422AE1BF8A1B}" type="datetimeFigureOut">
              <a:rPr lang="is-IS" smtClean="0"/>
              <a:t>20.10.2017</a:t>
            </a:fld>
            <a:endParaRPr lang="is-IS"/>
          </a:p>
        </p:txBody>
      </p:sp>
      <p:sp>
        <p:nvSpPr>
          <p:cNvPr id="5" name="Footer Placeholder 4"/>
          <p:cNvSpPr>
            <a:spLocks noGrp="1"/>
          </p:cNvSpPr>
          <p:nvPr>
            <p:ph type="ftr" sz="quarter" idx="3"/>
          </p:nvPr>
        </p:nvSpPr>
        <p:spPr>
          <a:xfrm>
            <a:off x="3219450" y="9675813"/>
            <a:ext cx="3281363" cy="5556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6864350" y="9675813"/>
            <a:ext cx="2187575" cy="555625"/>
          </a:xfrm>
          <a:prstGeom prst="rect">
            <a:avLst/>
          </a:prstGeom>
        </p:spPr>
        <p:txBody>
          <a:bodyPr vert="horz" lIns="91440" tIns="45720" rIns="91440" bIns="45720" rtlCol="0" anchor="ctr"/>
          <a:lstStyle>
            <a:lvl1pPr algn="r">
              <a:defRPr sz="1200">
                <a:solidFill>
                  <a:schemeClr val="tx1">
                    <a:tint val="75000"/>
                  </a:schemeClr>
                </a:solidFill>
              </a:defRPr>
            </a:lvl1pPr>
          </a:lstStyle>
          <a:p>
            <a:fld id="{3490C94C-48A7-4F2D-BCBB-9C9AC46108A3}" type="slidenum">
              <a:rPr lang="is-IS" smtClean="0"/>
              <a:t>‹#›</a:t>
            </a:fld>
            <a:endParaRPr lang="is-IS"/>
          </a:p>
        </p:txBody>
      </p:sp>
    </p:spTree>
    <p:extLst>
      <p:ext uri="{BB962C8B-B14F-4D97-AF65-F5344CB8AC3E}">
        <p14:creationId xmlns:p14="http://schemas.microsoft.com/office/powerpoint/2010/main" val="18877683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eg"/><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82750" y="3822700"/>
            <a:ext cx="4635500" cy="1723549"/>
          </a:xfrm>
          <a:prstGeom prst="rect">
            <a:avLst/>
          </a:prstGeom>
          <a:noFill/>
        </p:spPr>
        <p:txBody>
          <a:bodyPr wrap="square" rtlCol="0">
            <a:spAutoFit/>
          </a:bodyPr>
          <a:lstStyle/>
          <a:p>
            <a:r>
              <a:rPr lang="is-IS" sz="4400" dirty="0" smtClean="0">
                <a:solidFill>
                  <a:srgbClr val="FF5903"/>
                </a:solidFill>
                <a:latin typeface="Bernard MT Condensed" panose="02050806060905020404" pitchFamily="18" charset="0"/>
              </a:rPr>
              <a:t>Renewal Information 2018</a:t>
            </a:r>
          </a:p>
          <a:p>
            <a:endParaRPr lang="is-IS" dirty="0">
              <a:solidFill>
                <a:srgbClr val="FF5903"/>
              </a:solidFill>
            </a:endParaRPr>
          </a:p>
        </p:txBody>
      </p:sp>
      <p:sp>
        <p:nvSpPr>
          <p:cNvPr id="8" name="Rectangle 7"/>
          <p:cNvSpPr/>
          <p:nvPr/>
        </p:nvSpPr>
        <p:spPr>
          <a:xfrm>
            <a:off x="4323032" y="8614862"/>
            <a:ext cx="3154710" cy="400110"/>
          </a:xfrm>
          <a:prstGeom prst="rect">
            <a:avLst/>
          </a:prstGeom>
          <a:solidFill>
            <a:schemeClr val="bg1">
              <a:alpha val="63000"/>
            </a:schemeClr>
          </a:solidFill>
          <a:effectLst>
            <a:softEdge rad="50800"/>
          </a:effectLst>
        </p:spPr>
        <p:txBody>
          <a:bodyPr wrap="none">
            <a:spAutoFit/>
          </a:bodyPr>
          <a:lstStyle/>
          <a:p>
            <a:r>
              <a:rPr lang="is-IS" sz="2000" dirty="0" smtClean="0">
                <a:solidFill>
                  <a:srgbClr val="FF5903"/>
                </a:solidFill>
                <a:latin typeface="Bernard MT Condensed" panose="02050806060905020404" pitchFamily="18" charset="0"/>
              </a:rPr>
              <a:t>Iceland Catastrophe Insurance</a:t>
            </a:r>
            <a:endParaRPr lang="is-IS" sz="2000" dirty="0">
              <a:solidFill>
                <a:srgbClr val="FF5903"/>
              </a:solidFill>
              <a:latin typeface="Bernard MT Condensed" panose="02050806060905020404"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4737" t="2525" b="25001"/>
          <a:stretch/>
        </p:blipFill>
        <p:spPr>
          <a:xfrm>
            <a:off x="6210300" y="1193800"/>
            <a:ext cx="3298239" cy="7289800"/>
          </a:xfrm>
          <a:prstGeom prst="rect">
            <a:avLst/>
          </a:prstGeom>
        </p:spPr>
      </p:pic>
    </p:spTree>
    <p:extLst>
      <p:ext uri="{BB962C8B-B14F-4D97-AF65-F5344CB8AC3E}">
        <p14:creationId xmlns:p14="http://schemas.microsoft.com/office/powerpoint/2010/main" val="3224318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331369" y="1231900"/>
            <a:ext cx="3078956" cy="338554"/>
          </a:xfrm>
          <a:prstGeom prst="rect">
            <a:avLst/>
          </a:prstGeom>
          <a:noFill/>
        </p:spPr>
        <p:txBody>
          <a:bodyPr wrap="square" rtlCol="0">
            <a:spAutoFit/>
          </a:bodyPr>
          <a:lstStyle/>
          <a:p>
            <a:pPr algn="ctr"/>
            <a:r>
              <a:rPr lang="is-IS" sz="1600" b="1" dirty="0" smtClean="0">
                <a:solidFill>
                  <a:srgbClr val="005674"/>
                </a:solidFill>
              </a:rPr>
              <a:t>Loss Events from 2014 - 2017</a:t>
            </a:r>
            <a:endParaRPr lang="is-IS" sz="1600" b="1" dirty="0">
              <a:solidFill>
                <a:srgbClr val="005674"/>
              </a:solidFill>
            </a:endParaRPr>
          </a:p>
        </p:txBody>
      </p:sp>
      <p:sp>
        <p:nvSpPr>
          <p:cNvPr id="14" name="TextBox 13"/>
          <p:cNvSpPr txBox="1"/>
          <p:nvPr/>
        </p:nvSpPr>
        <p:spPr>
          <a:xfrm>
            <a:off x="1204611" y="2308110"/>
            <a:ext cx="3078956" cy="338554"/>
          </a:xfrm>
          <a:prstGeom prst="rect">
            <a:avLst/>
          </a:prstGeom>
          <a:noFill/>
        </p:spPr>
        <p:txBody>
          <a:bodyPr wrap="square" rtlCol="0">
            <a:spAutoFit/>
          </a:bodyPr>
          <a:lstStyle/>
          <a:p>
            <a:pPr algn="ctr"/>
            <a:r>
              <a:rPr lang="is-IS" sz="1600" b="1" dirty="0" smtClean="0">
                <a:solidFill>
                  <a:srgbClr val="005674"/>
                </a:solidFill>
              </a:rPr>
              <a:t>2014</a:t>
            </a:r>
            <a:endParaRPr lang="is-IS" sz="1600" b="1" dirty="0">
              <a:solidFill>
                <a:srgbClr val="005674"/>
              </a:solidFill>
            </a:endParaRPr>
          </a:p>
        </p:txBody>
      </p:sp>
      <p:sp>
        <p:nvSpPr>
          <p:cNvPr id="15" name="TextBox 14"/>
          <p:cNvSpPr txBox="1"/>
          <p:nvPr/>
        </p:nvSpPr>
        <p:spPr>
          <a:xfrm>
            <a:off x="1204611" y="6188468"/>
            <a:ext cx="3078956" cy="338554"/>
          </a:xfrm>
          <a:prstGeom prst="rect">
            <a:avLst/>
          </a:prstGeom>
          <a:noFill/>
        </p:spPr>
        <p:txBody>
          <a:bodyPr wrap="square" rtlCol="0">
            <a:spAutoFit/>
          </a:bodyPr>
          <a:lstStyle/>
          <a:p>
            <a:pPr algn="ctr"/>
            <a:r>
              <a:rPr lang="is-IS" sz="1600" b="1" dirty="0" smtClean="0">
                <a:solidFill>
                  <a:srgbClr val="005674"/>
                </a:solidFill>
              </a:rPr>
              <a:t>2016</a:t>
            </a:r>
            <a:endParaRPr lang="is-IS" sz="1600" b="1" dirty="0">
              <a:solidFill>
                <a:srgbClr val="005674"/>
              </a:solidFill>
            </a:endParaRPr>
          </a:p>
        </p:txBody>
      </p:sp>
      <p:sp>
        <p:nvSpPr>
          <p:cNvPr id="16" name="TextBox 15"/>
          <p:cNvSpPr txBox="1"/>
          <p:nvPr/>
        </p:nvSpPr>
        <p:spPr>
          <a:xfrm>
            <a:off x="5438172" y="2308110"/>
            <a:ext cx="3078956" cy="338554"/>
          </a:xfrm>
          <a:prstGeom prst="rect">
            <a:avLst/>
          </a:prstGeom>
          <a:noFill/>
        </p:spPr>
        <p:txBody>
          <a:bodyPr wrap="square" rtlCol="0">
            <a:spAutoFit/>
          </a:bodyPr>
          <a:lstStyle/>
          <a:p>
            <a:pPr algn="ctr"/>
            <a:r>
              <a:rPr lang="is-IS" sz="1600" b="1" dirty="0" smtClean="0">
                <a:solidFill>
                  <a:srgbClr val="005674"/>
                </a:solidFill>
              </a:rPr>
              <a:t>2015</a:t>
            </a:r>
            <a:endParaRPr lang="is-IS" sz="1600" b="1" dirty="0">
              <a:solidFill>
                <a:srgbClr val="005674"/>
              </a:solidFill>
            </a:endParaRPr>
          </a:p>
        </p:txBody>
      </p:sp>
      <p:sp>
        <p:nvSpPr>
          <p:cNvPr id="17" name="TextBox 16"/>
          <p:cNvSpPr txBox="1"/>
          <p:nvPr/>
        </p:nvSpPr>
        <p:spPr>
          <a:xfrm>
            <a:off x="5438172" y="6180340"/>
            <a:ext cx="3078956" cy="338554"/>
          </a:xfrm>
          <a:prstGeom prst="rect">
            <a:avLst/>
          </a:prstGeom>
          <a:noFill/>
        </p:spPr>
        <p:txBody>
          <a:bodyPr wrap="square" rtlCol="0">
            <a:spAutoFit/>
          </a:bodyPr>
          <a:lstStyle/>
          <a:p>
            <a:pPr algn="ctr"/>
            <a:r>
              <a:rPr lang="is-IS" sz="1600" b="1" dirty="0" smtClean="0">
                <a:solidFill>
                  <a:srgbClr val="005674"/>
                </a:solidFill>
              </a:rPr>
              <a:t>2017*</a:t>
            </a:r>
            <a:r>
              <a:rPr lang="is-IS" sz="1600" b="1" baseline="30000" dirty="0" smtClean="0">
                <a:solidFill>
                  <a:srgbClr val="005674"/>
                </a:solidFill>
              </a:rPr>
              <a:t>1</a:t>
            </a:r>
            <a:endParaRPr lang="is-IS" sz="1600" b="1" baseline="30000" dirty="0">
              <a:solidFill>
                <a:srgbClr val="005674"/>
              </a:solidFill>
            </a:endParaRPr>
          </a:p>
        </p:txBody>
      </p:sp>
      <p:sp>
        <p:nvSpPr>
          <p:cNvPr id="18" name="TextBox 17"/>
          <p:cNvSpPr txBox="1"/>
          <p:nvPr/>
        </p:nvSpPr>
        <p:spPr>
          <a:xfrm>
            <a:off x="5234940" y="9413801"/>
            <a:ext cx="3610017" cy="392415"/>
          </a:xfrm>
          <a:prstGeom prst="rect">
            <a:avLst/>
          </a:prstGeom>
          <a:noFill/>
        </p:spPr>
        <p:txBody>
          <a:bodyPr wrap="square" rtlCol="0">
            <a:spAutoFit/>
          </a:bodyPr>
          <a:lstStyle/>
          <a:p>
            <a:pPr algn="r"/>
            <a:r>
              <a:rPr lang="is-IS" sz="1050" dirty="0" smtClean="0">
                <a:solidFill>
                  <a:schemeClr val="tx1">
                    <a:lumMod val="50000"/>
                    <a:lumOff val="50000"/>
                  </a:schemeClr>
                </a:solidFill>
              </a:rPr>
              <a:t>*</a:t>
            </a:r>
            <a:r>
              <a:rPr lang="is-IS" sz="1050" baseline="30000" dirty="0" smtClean="0">
                <a:solidFill>
                  <a:schemeClr val="tx1">
                    <a:lumMod val="50000"/>
                    <a:lumOff val="50000"/>
                  </a:schemeClr>
                </a:solidFill>
              </a:rPr>
              <a:t>1 </a:t>
            </a:r>
            <a:r>
              <a:rPr lang="is-IS" sz="900" dirty="0">
                <a:solidFill>
                  <a:schemeClr val="tx1">
                    <a:lumMod val="50000"/>
                    <a:lumOff val="50000"/>
                  </a:schemeClr>
                </a:solidFill>
              </a:rPr>
              <a:t>u</a:t>
            </a:r>
            <a:r>
              <a:rPr lang="is-IS" sz="900" dirty="0" smtClean="0">
                <a:solidFill>
                  <a:schemeClr val="tx1">
                    <a:lumMod val="50000"/>
                    <a:lumOff val="50000"/>
                  </a:schemeClr>
                </a:solidFill>
              </a:rPr>
              <a:t>ntil end of August 2017</a:t>
            </a:r>
          </a:p>
          <a:p>
            <a:pPr algn="r"/>
            <a:r>
              <a:rPr lang="is-IS" sz="900" dirty="0" smtClean="0">
                <a:solidFill>
                  <a:schemeClr val="tx1">
                    <a:lumMod val="50000"/>
                    <a:lumOff val="50000"/>
                  </a:schemeClr>
                </a:solidFill>
              </a:rPr>
              <a:t>All amounts are based on the exchange rate as at September 2017  </a:t>
            </a:r>
            <a:endParaRPr lang="is-IS" sz="900" baseline="30000" dirty="0">
              <a:solidFill>
                <a:schemeClr val="tx1">
                  <a:lumMod val="50000"/>
                  <a:lumOff val="50000"/>
                </a:schemeClr>
              </a:solidFill>
            </a:endParaRPr>
          </a:p>
        </p:txBody>
      </p:sp>
      <p:sp>
        <p:nvSpPr>
          <p:cNvPr id="36" name="Rectangle 35"/>
          <p:cNvSpPr/>
          <p:nvPr/>
        </p:nvSpPr>
        <p:spPr>
          <a:xfrm>
            <a:off x="8905505" y="6572350"/>
            <a:ext cx="682995" cy="14904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vert270" rtlCol="0" anchor="t"/>
          <a:lstStyle/>
          <a:p>
            <a:pPr algn="ctr"/>
            <a:r>
              <a:rPr lang="is-IS" b="1" dirty="0">
                <a:solidFill>
                  <a:srgbClr val="005674"/>
                </a:solidFill>
              </a:rPr>
              <a:t>Losses</a:t>
            </a:r>
          </a:p>
        </p:txBody>
      </p:sp>
      <p:pic>
        <p:nvPicPr>
          <p:cNvPr id="4" name="Picture 3"/>
          <p:cNvPicPr>
            <a:picLocks noChangeAspect="1"/>
          </p:cNvPicPr>
          <p:nvPr/>
        </p:nvPicPr>
        <p:blipFill>
          <a:blip r:embed="rId2"/>
          <a:stretch>
            <a:fillRect/>
          </a:stretch>
        </p:blipFill>
        <p:spPr>
          <a:xfrm>
            <a:off x="1008473" y="6416865"/>
            <a:ext cx="3767655" cy="2694666"/>
          </a:xfrm>
          <a:prstGeom prst="rect">
            <a:avLst/>
          </a:prstGeom>
        </p:spPr>
      </p:pic>
      <p:pic>
        <p:nvPicPr>
          <p:cNvPr id="5" name="Picture 4"/>
          <p:cNvPicPr>
            <a:picLocks noChangeAspect="1"/>
          </p:cNvPicPr>
          <p:nvPr/>
        </p:nvPicPr>
        <p:blipFill>
          <a:blip r:embed="rId3"/>
          <a:stretch>
            <a:fillRect/>
          </a:stretch>
        </p:blipFill>
        <p:spPr>
          <a:xfrm>
            <a:off x="4567490" y="2550176"/>
            <a:ext cx="4084674" cy="2871465"/>
          </a:xfrm>
          <a:prstGeom prst="rect">
            <a:avLst/>
          </a:prstGeom>
        </p:spPr>
      </p:pic>
      <p:grpSp>
        <p:nvGrpSpPr>
          <p:cNvPr id="19" name="Group 18"/>
          <p:cNvGrpSpPr/>
          <p:nvPr/>
        </p:nvGrpSpPr>
        <p:grpSpPr>
          <a:xfrm>
            <a:off x="890871" y="2570464"/>
            <a:ext cx="3706435" cy="2943913"/>
            <a:chOff x="872321" y="2567085"/>
            <a:chExt cx="3706435" cy="2943913"/>
          </a:xfrm>
        </p:grpSpPr>
        <p:pic>
          <p:nvPicPr>
            <p:cNvPr id="20" name="Picture 19"/>
            <p:cNvPicPr>
              <a:picLocks noChangeAspect="1"/>
            </p:cNvPicPr>
            <p:nvPr/>
          </p:nvPicPr>
          <p:blipFill>
            <a:blip r:embed="rId4">
              <a:extLst>
                <a:ext uri="{BEBA8EAE-BF5A-486C-A8C5-ECC9F3942E4B}">
                  <a14:imgProps xmlns:a14="http://schemas.microsoft.com/office/drawing/2010/main">
                    <a14:imgLayer r:embed="rId5">
                      <a14:imgEffect>
                        <a14:backgroundRemoval t="0" b="99288" l="0" r="99290">
                          <a14:backgroundMark x1="8114" y1="45299" x2="8114" y2="45299"/>
                        </a14:backgroundRemoval>
                      </a14:imgEffect>
                    </a14:imgLayer>
                  </a14:imgProps>
                </a:ext>
              </a:extLst>
            </a:blip>
            <a:stretch>
              <a:fillRect/>
            </a:stretch>
          </p:blipFill>
          <p:spPr>
            <a:xfrm>
              <a:off x="872321" y="2567085"/>
              <a:ext cx="3706435" cy="2638861"/>
            </a:xfrm>
            <a:prstGeom prst="rect">
              <a:avLst/>
            </a:prstGeom>
          </p:spPr>
        </p:pic>
        <p:sp>
          <p:nvSpPr>
            <p:cNvPr id="21" name="Line Callout 1 20"/>
            <p:cNvSpPr/>
            <p:nvPr/>
          </p:nvSpPr>
          <p:spPr>
            <a:xfrm>
              <a:off x="3331369" y="3415172"/>
              <a:ext cx="1001305" cy="463216"/>
            </a:xfrm>
            <a:prstGeom prst="borderCallout1">
              <a:avLst>
                <a:gd name="adj1" fmla="val 48649"/>
                <a:gd name="adj2" fmla="val 531"/>
                <a:gd name="adj3" fmla="val -40011"/>
                <a:gd name="adj4" fmla="val -12427"/>
              </a:avLst>
            </a:prstGeom>
            <a:solidFill>
              <a:schemeClr val="bg1">
                <a:alpha val="30000"/>
              </a:schemeClr>
            </a:solidFill>
            <a:ln w="12700">
              <a:solidFill>
                <a:srgbClr val="006B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gn="ctr">
                <a:lnSpc>
                  <a:spcPct val="90000"/>
                </a:lnSpc>
              </a:pPr>
              <a:r>
                <a:rPr lang="en-US" sz="700" dirty="0" smtClean="0">
                  <a:solidFill>
                    <a:srgbClr val="002060"/>
                  </a:solidFill>
                </a:rPr>
                <a:t>Mud Avalanche in </a:t>
              </a:r>
              <a:r>
                <a:rPr lang="en-US" sz="700" dirty="0" err="1" smtClean="0">
                  <a:solidFill>
                    <a:srgbClr val="002060"/>
                  </a:solidFill>
                </a:rPr>
                <a:t>Kinn</a:t>
              </a:r>
              <a:endParaRPr lang="en-US" sz="700" dirty="0" smtClean="0">
                <a:solidFill>
                  <a:srgbClr val="002060"/>
                </a:solidFill>
              </a:endParaRPr>
            </a:p>
            <a:p>
              <a:pPr marL="0" lvl="1" algn="ctr">
                <a:lnSpc>
                  <a:spcPct val="90000"/>
                </a:lnSpc>
              </a:pPr>
              <a:r>
                <a:rPr lang="en-US" sz="700" dirty="0">
                  <a:solidFill>
                    <a:srgbClr val="002060"/>
                  </a:solidFill>
                </a:rPr>
                <a:t>June 4, 2014</a:t>
              </a:r>
            </a:p>
            <a:p>
              <a:pPr marL="0" lvl="1" algn="ctr">
                <a:lnSpc>
                  <a:spcPct val="90000"/>
                </a:lnSpc>
              </a:pPr>
              <a:r>
                <a:rPr lang="en-US" sz="700" dirty="0">
                  <a:solidFill>
                    <a:srgbClr val="002060"/>
                  </a:solidFill>
                </a:rPr>
                <a:t>1 loss, </a:t>
              </a:r>
              <a:endParaRPr lang="en-US" sz="700" dirty="0" smtClean="0">
                <a:solidFill>
                  <a:srgbClr val="002060"/>
                </a:solidFill>
              </a:endParaRPr>
            </a:p>
            <a:p>
              <a:pPr marL="0" lvl="1" algn="ctr">
                <a:lnSpc>
                  <a:spcPct val="90000"/>
                </a:lnSpc>
              </a:pPr>
              <a:r>
                <a:rPr lang="en-US" sz="700" dirty="0" smtClean="0">
                  <a:solidFill>
                    <a:srgbClr val="002060"/>
                  </a:solidFill>
                </a:rPr>
                <a:t>total </a:t>
              </a:r>
              <a:r>
                <a:rPr lang="en-US" sz="700" dirty="0">
                  <a:solidFill>
                    <a:srgbClr val="002060"/>
                  </a:solidFill>
                </a:rPr>
                <a:t>EUR </a:t>
              </a:r>
              <a:r>
                <a:rPr lang="en-US" sz="700" dirty="0" smtClean="0">
                  <a:solidFill>
                    <a:srgbClr val="002060"/>
                  </a:solidFill>
                </a:rPr>
                <a:t>26,408</a:t>
              </a:r>
              <a:endParaRPr lang="en-US" sz="700" dirty="0">
                <a:solidFill>
                  <a:srgbClr val="002060"/>
                </a:solidFill>
              </a:endParaRPr>
            </a:p>
          </p:txBody>
        </p:sp>
        <p:sp>
          <p:nvSpPr>
            <p:cNvPr id="22" name="Line Callout 1 21"/>
            <p:cNvSpPr/>
            <p:nvPr/>
          </p:nvSpPr>
          <p:spPr>
            <a:xfrm>
              <a:off x="872321" y="5047782"/>
              <a:ext cx="1001305" cy="463216"/>
            </a:xfrm>
            <a:prstGeom prst="borderCallout1">
              <a:avLst>
                <a:gd name="adj1" fmla="val -702"/>
                <a:gd name="adj2" fmla="val 51265"/>
                <a:gd name="adj3" fmla="val -81136"/>
                <a:gd name="adj4" fmla="val 63674"/>
              </a:avLst>
            </a:prstGeom>
            <a:solidFill>
              <a:schemeClr val="bg1">
                <a:alpha val="30000"/>
              </a:schemeClr>
            </a:solidFill>
            <a:ln w="12700">
              <a:solidFill>
                <a:srgbClr val="006B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gn="ctr">
                <a:lnSpc>
                  <a:spcPct val="90000"/>
                </a:lnSpc>
              </a:pPr>
              <a:r>
                <a:rPr lang="en-US" sz="700" dirty="0" smtClean="0">
                  <a:solidFill>
                    <a:srgbClr val="002060"/>
                  </a:solidFill>
                </a:rPr>
                <a:t>Flood in </a:t>
              </a:r>
              <a:r>
                <a:rPr lang="en-US" sz="700" dirty="0" err="1" smtClean="0">
                  <a:solidFill>
                    <a:srgbClr val="002060"/>
                  </a:solidFill>
                </a:rPr>
                <a:t>Reykjanesbær</a:t>
              </a:r>
              <a:endParaRPr lang="en-US" sz="700" dirty="0" smtClean="0">
                <a:solidFill>
                  <a:srgbClr val="002060"/>
                </a:solidFill>
              </a:endParaRPr>
            </a:p>
            <a:p>
              <a:pPr marL="0" lvl="1" algn="ctr">
                <a:lnSpc>
                  <a:spcPct val="90000"/>
                </a:lnSpc>
              </a:pPr>
              <a:r>
                <a:rPr lang="en-US" sz="700" dirty="0" smtClean="0">
                  <a:solidFill>
                    <a:srgbClr val="002060"/>
                  </a:solidFill>
                </a:rPr>
                <a:t>January 7, 2014</a:t>
              </a:r>
              <a:endParaRPr lang="en-US" sz="700" dirty="0">
                <a:solidFill>
                  <a:srgbClr val="002060"/>
                </a:solidFill>
              </a:endParaRPr>
            </a:p>
            <a:p>
              <a:pPr marL="0" lvl="1" algn="ctr">
                <a:lnSpc>
                  <a:spcPct val="90000"/>
                </a:lnSpc>
              </a:pPr>
              <a:r>
                <a:rPr lang="en-US" sz="700" dirty="0">
                  <a:solidFill>
                    <a:srgbClr val="002060"/>
                  </a:solidFill>
                </a:rPr>
                <a:t>1 loss, total EUR </a:t>
              </a:r>
              <a:r>
                <a:rPr lang="en-US" sz="700" dirty="0" smtClean="0">
                  <a:solidFill>
                    <a:srgbClr val="002060"/>
                  </a:solidFill>
                </a:rPr>
                <a:t>4,430</a:t>
              </a:r>
              <a:endParaRPr lang="en-US" sz="700" dirty="0">
                <a:solidFill>
                  <a:srgbClr val="002060"/>
                </a:solidFill>
              </a:endParaRPr>
            </a:p>
          </p:txBody>
        </p:sp>
      </p:grpSp>
      <p:grpSp>
        <p:nvGrpSpPr>
          <p:cNvPr id="23" name="Group 22"/>
          <p:cNvGrpSpPr/>
          <p:nvPr/>
        </p:nvGrpSpPr>
        <p:grpSpPr>
          <a:xfrm>
            <a:off x="5002361" y="6472521"/>
            <a:ext cx="3743536" cy="2872914"/>
            <a:chOff x="5101421" y="6409797"/>
            <a:chExt cx="3743536" cy="2872914"/>
          </a:xfrm>
        </p:grpSpPr>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backgroundRemoval t="0" b="99288" l="0" r="99290">
                          <a14:backgroundMark x1="8114" y1="45299" x2="8114" y2="45299"/>
                        </a14:backgroundRemoval>
                      </a14:imgEffect>
                    </a14:imgLayer>
                  </a14:imgProps>
                </a:ext>
              </a:extLst>
            </a:blip>
            <a:stretch>
              <a:fillRect/>
            </a:stretch>
          </p:blipFill>
          <p:spPr>
            <a:xfrm>
              <a:off x="5101421" y="6409797"/>
              <a:ext cx="3706435" cy="2638861"/>
            </a:xfrm>
            <a:prstGeom prst="rect">
              <a:avLst/>
            </a:prstGeom>
          </p:spPr>
        </p:pic>
        <p:sp>
          <p:nvSpPr>
            <p:cNvPr id="25" name="Line Callout 1 24"/>
            <p:cNvSpPr/>
            <p:nvPr/>
          </p:nvSpPr>
          <p:spPr>
            <a:xfrm>
              <a:off x="7843652" y="8819495"/>
              <a:ext cx="1001305" cy="463216"/>
            </a:xfrm>
            <a:prstGeom prst="borderCallout1">
              <a:avLst>
                <a:gd name="adj1" fmla="val 2588"/>
                <a:gd name="adj2" fmla="val 49996"/>
                <a:gd name="adj3" fmla="val -91555"/>
                <a:gd name="adj4" fmla="val 10404"/>
              </a:avLst>
            </a:prstGeom>
            <a:solidFill>
              <a:schemeClr val="bg1"/>
            </a:solidFill>
            <a:ln w="12700">
              <a:solidFill>
                <a:srgbClr val="006B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gn="ctr">
                <a:lnSpc>
                  <a:spcPct val="90000"/>
                </a:lnSpc>
              </a:pPr>
              <a:r>
                <a:rPr lang="en-US" sz="700" dirty="0" smtClean="0">
                  <a:solidFill>
                    <a:srgbClr val="002060"/>
                  </a:solidFill>
                </a:rPr>
                <a:t>Flood in </a:t>
              </a:r>
              <a:r>
                <a:rPr lang="en-US" sz="700" dirty="0" err="1" smtClean="0">
                  <a:solidFill>
                    <a:srgbClr val="002060"/>
                  </a:solidFill>
                </a:rPr>
                <a:t>Steinavötn</a:t>
              </a:r>
              <a:endParaRPr lang="en-US" sz="700" dirty="0" smtClean="0">
                <a:solidFill>
                  <a:srgbClr val="002060"/>
                </a:solidFill>
              </a:endParaRPr>
            </a:p>
            <a:p>
              <a:pPr marL="0" lvl="1" algn="ctr">
                <a:lnSpc>
                  <a:spcPct val="90000"/>
                </a:lnSpc>
              </a:pPr>
              <a:r>
                <a:rPr lang="en-US" sz="700" dirty="0">
                  <a:solidFill>
                    <a:srgbClr val="002060"/>
                  </a:solidFill>
                </a:rPr>
                <a:t>February 15, 2017</a:t>
              </a:r>
            </a:p>
            <a:p>
              <a:pPr marL="0" lvl="1" algn="ctr">
                <a:lnSpc>
                  <a:spcPct val="90000"/>
                </a:lnSpc>
              </a:pPr>
              <a:r>
                <a:rPr lang="en-US" sz="700" dirty="0">
                  <a:solidFill>
                    <a:srgbClr val="002060"/>
                  </a:solidFill>
                </a:rPr>
                <a:t>1 loss, total EUR 5,763</a:t>
              </a:r>
            </a:p>
          </p:txBody>
        </p:sp>
        <p:sp>
          <p:nvSpPr>
            <p:cNvPr id="26" name="Line Callout 1 25"/>
            <p:cNvSpPr/>
            <p:nvPr/>
          </p:nvSpPr>
          <p:spPr>
            <a:xfrm>
              <a:off x="6896100" y="7687348"/>
              <a:ext cx="1218109" cy="353081"/>
            </a:xfrm>
            <a:prstGeom prst="borderCallout1">
              <a:avLst>
                <a:gd name="adj1" fmla="val 50568"/>
                <a:gd name="adj2" fmla="val 100826"/>
                <a:gd name="adj3" fmla="val -5861"/>
                <a:gd name="adj4" fmla="val 135943"/>
              </a:avLst>
            </a:prstGeom>
            <a:solidFill>
              <a:schemeClr val="bg1">
                <a:alpha val="30000"/>
              </a:schemeClr>
            </a:solidFill>
            <a:ln w="12700">
              <a:solidFill>
                <a:srgbClr val="006A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gn="ctr">
                <a:lnSpc>
                  <a:spcPct val="90000"/>
                </a:lnSpc>
              </a:pPr>
              <a:r>
                <a:rPr lang="en-US" sz="700" dirty="0">
                  <a:solidFill>
                    <a:srgbClr val="002060"/>
                  </a:solidFill>
                </a:rPr>
                <a:t>Flood </a:t>
              </a:r>
              <a:r>
                <a:rPr lang="en-US" sz="700" dirty="0" smtClean="0">
                  <a:solidFill>
                    <a:srgbClr val="002060"/>
                  </a:solidFill>
                </a:rPr>
                <a:t>in </a:t>
              </a:r>
              <a:r>
                <a:rPr lang="en-US" sz="700" dirty="0" err="1">
                  <a:solidFill>
                    <a:srgbClr val="002060"/>
                  </a:solidFill>
                </a:rPr>
                <a:t>Austfirðir</a:t>
              </a:r>
              <a:r>
                <a:rPr lang="en-US" sz="700" dirty="0">
                  <a:solidFill>
                    <a:srgbClr val="002060"/>
                  </a:solidFill>
                </a:rPr>
                <a:t>,</a:t>
              </a:r>
            </a:p>
            <a:p>
              <a:pPr marL="0" lvl="1" algn="ctr">
                <a:lnSpc>
                  <a:spcPct val="90000"/>
                </a:lnSpc>
              </a:pPr>
              <a:r>
                <a:rPr lang="en-US" sz="700" dirty="0" smtClean="0">
                  <a:solidFill>
                    <a:srgbClr val="002060"/>
                  </a:solidFill>
                </a:rPr>
                <a:t>June 23, 2017 </a:t>
              </a:r>
              <a:endParaRPr lang="en-US" sz="700" dirty="0">
                <a:solidFill>
                  <a:srgbClr val="002060"/>
                </a:solidFill>
              </a:endParaRPr>
            </a:p>
            <a:p>
              <a:pPr marL="0" lvl="1" algn="ctr">
                <a:lnSpc>
                  <a:spcPct val="90000"/>
                </a:lnSpc>
              </a:pPr>
              <a:r>
                <a:rPr lang="en-US" sz="700" dirty="0" smtClean="0">
                  <a:solidFill>
                    <a:srgbClr val="002060"/>
                  </a:solidFill>
                </a:rPr>
                <a:t>22 </a:t>
              </a:r>
              <a:r>
                <a:rPr lang="en-US" sz="700" dirty="0">
                  <a:solidFill>
                    <a:srgbClr val="002060"/>
                  </a:solidFill>
                </a:rPr>
                <a:t>losses, total EUR </a:t>
              </a:r>
              <a:r>
                <a:rPr lang="en-US" sz="700" dirty="0" smtClean="0">
                  <a:solidFill>
                    <a:srgbClr val="002060"/>
                  </a:solidFill>
                </a:rPr>
                <a:t>142,657 </a:t>
              </a:r>
              <a:endParaRPr lang="en-US" sz="700" dirty="0">
                <a:solidFill>
                  <a:srgbClr val="002060"/>
                </a:solidFill>
              </a:endParaRPr>
            </a:p>
          </p:txBody>
        </p:sp>
        <p:sp>
          <p:nvSpPr>
            <p:cNvPr id="27" name="Line Callout 1 26"/>
            <p:cNvSpPr/>
            <p:nvPr/>
          </p:nvSpPr>
          <p:spPr>
            <a:xfrm>
              <a:off x="6893673" y="7185800"/>
              <a:ext cx="1220864" cy="353081"/>
            </a:xfrm>
            <a:prstGeom prst="borderCallout1">
              <a:avLst>
                <a:gd name="adj1" fmla="val 50568"/>
                <a:gd name="adj2" fmla="val 100826"/>
                <a:gd name="adj3" fmla="val 136217"/>
                <a:gd name="adj4" fmla="val 136990"/>
              </a:avLst>
            </a:prstGeom>
            <a:solidFill>
              <a:schemeClr val="bg1">
                <a:alpha val="30000"/>
              </a:schemeClr>
            </a:solidFill>
            <a:ln w="12700">
              <a:solidFill>
                <a:srgbClr val="006A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gn="ctr">
                <a:lnSpc>
                  <a:spcPct val="90000"/>
                </a:lnSpc>
              </a:pPr>
              <a:r>
                <a:rPr lang="en-US" sz="700" dirty="0" smtClean="0">
                  <a:solidFill>
                    <a:srgbClr val="002060"/>
                  </a:solidFill>
                </a:rPr>
                <a:t>Mud Avalanche in </a:t>
              </a:r>
              <a:r>
                <a:rPr lang="en-US" sz="700" dirty="0" err="1">
                  <a:solidFill>
                    <a:srgbClr val="002060"/>
                  </a:solidFill>
                </a:rPr>
                <a:t>Austfirðir</a:t>
              </a:r>
              <a:r>
                <a:rPr lang="en-US" sz="700" dirty="0">
                  <a:solidFill>
                    <a:srgbClr val="002060"/>
                  </a:solidFill>
                </a:rPr>
                <a:t>,</a:t>
              </a:r>
            </a:p>
            <a:p>
              <a:pPr marL="0" lvl="1" algn="ctr">
                <a:lnSpc>
                  <a:spcPct val="90000"/>
                </a:lnSpc>
              </a:pPr>
              <a:r>
                <a:rPr lang="en-US" sz="700" dirty="0" smtClean="0">
                  <a:solidFill>
                    <a:srgbClr val="002060"/>
                  </a:solidFill>
                </a:rPr>
                <a:t>June 24, 2017 </a:t>
              </a:r>
              <a:endParaRPr lang="en-US" sz="700" dirty="0">
                <a:solidFill>
                  <a:srgbClr val="002060"/>
                </a:solidFill>
              </a:endParaRPr>
            </a:p>
            <a:p>
              <a:pPr marL="0" lvl="1" algn="ctr">
                <a:lnSpc>
                  <a:spcPct val="90000"/>
                </a:lnSpc>
              </a:pPr>
              <a:r>
                <a:rPr lang="en-US" sz="700" dirty="0" smtClean="0">
                  <a:solidFill>
                    <a:srgbClr val="002060"/>
                  </a:solidFill>
                </a:rPr>
                <a:t>8 losses</a:t>
              </a:r>
              <a:r>
                <a:rPr lang="en-US" sz="700" dirty="0">
                  <a:solidFill>
                    <a:srgbClr val="002060"/>
                  </a:solidFill>
                </a:rPr>
                <a:t>, total EUR </a:t>
              </a:r>
              <a:r>
                <a:rPr lang="en-US" sz="700" dirty="0" smtClean="0">
                  <a:solidFill>
                    <a:srgbClr val="002060"/>
                  </a:solidFill>
                </a:rPr>
                <a:t>101.403 </a:t>
              </a:r>
              <a:endParaRPr lang="en-US" sz="700" dirty="0">
                <a:solidFill>
                  <a:srgbClr val="002060"/>
                </a:solidFill>
              </a:endParaRPr>
            </a:p>
          </p:txBody>
        </p:sp>
      </p:grpSp>
    </p:spTree>
    <p:extLst>
      <p:ext uri="{BB962C8B-B14F-4D97-AF65-F5344CB8AC3E}">
        <p14:creationId xmlns:p14="http://schemas.microsoft.com/office/powerpoint/2010/main" val="3715951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7172" y="1833408"/>
            <a:ext cx="6784992" cy="4552528"/>
          </a:xfrm>
          <a:prstGeom prst="rect">
            <a:avLst/>
          </a:prstGeom>
          <a:noFill/>
        </p:spPr>
        <p:txBody>
          <a:bodyPr wrap="square" rtlCol="0">
            <a:spAutoFit/>
          </a:bodyPr>
          <a:lstStyle/>
          <a:p>
            <a:pPr algn="just"/>
            <a:r>
              <a:rPr lang="en-GB" sz="1600" b="1" dirty="0" smtClean="0">
                <a:solidFill>
                  <a:srgbClr val="005674"/>
                </a:solidFill>
              </a:rPr>
              <a:t>For </a:t>
            </a:r>
            <a:r>
              <a:rPr lang="en-GB" sz="1600" b="1" dirty="0">
                <a:solidFill>
                  <a:srgbClr val="005674"/>
                </a:solidFill>
              </a:rPr>
              <a:t>the </a:t>
            </a:r>
            <a:r>
              <a:rPr lang="en-GB" sz="1600" b="1" dirty="0" smtClean="0">
                <a:solidFill>
                  <a:srgbClr val="005674"/>
                </a:solidFill>
              </a:rPr>
              <a:t>Common Good </a:t>
            </a:r>
            <a:r>
              <a:rPr lang="en-GB" sz="1600" b="1" dirty="0">
                <a:solidFill>
                  <a:srgbClr val="005674"/>
                </a:solidFill>
              </a:rPr>
              <a:t>of the </a:t>
            </a:r>
            <a:r>
              <a:rPr lang="en-GB" sz="1600" b="1" dirty="0" smtClean="0">
                <a:solidFill>
                  <a:srgbClr val="005674"/>
                </a:solidFill>
              </a:rPr>
              <a:t>Community</a:t>
            </a:r>
            <a:endParaRPr lang="en-GB" sz="1600" b="1" dirty="0">
              <a:solidFill>
                <a:srgbClr val="005674"/>
              </a:solidFill>
            </a:endParaRPr>
          </a:p>
          <a:p>
            <a:pPr algn="just"/>
            <a:endParaRPr lang="en-GB" sz="1200" dirty="0"/>
          </a:p>
          <a:p>
            <a:pPr algn="just">
              <a:lnSpc>
                <a:spcPct val="107000"/>
              </a:lnSpc>
              <a:spcAft>
                <a:spcPts val="800"/>
              </a:spcAft>
            </a:pPr>
            <a:r>
              <a:rPr lang="is-IS" sz="1050" dirty="0">
                <a:latin typeface="Calibri" panose="020F0502020204030204" pitchFamily="34" charset="0"/>
                <a:ea typeface="Calibri" panose="020F0502020204030204" pitchFamily="34" charset="0"/>
                <a:cs typeface="Times New Roman" panose="02020603050405020304" pitchFamily="18" charset="0"/>
              </a:rPr>
              <a:t>When nature is quiet every moment is used for improvements and preparation for future catastrophic events</a:t>
            </a:r>
            <a:r>
              <a:rPr lang="en-GB" sz="1050" dirty="0">
                <a:latin typeface="Calibri" panose="020F0502020204030204" pitchFamily="34" charset="0"/>
                <a:ea typeface="Calibri" panose="020F0502020204030204" pitchFamily="34" charset="0"/>
                <a:cs typeface="Times New Roman" panose="02020603050405020304" pitchFamily="18" charset="0"/>
              </a:rPr>
              <a:t>.  Looking back at  ICI's foundation its obvious </a:t>
            </a:r>
            <a:r>
              <a:rPr lang="en-GB" sz="1050" dirty="0" smtClean="0">
                <a:latin typeface="Calibri" panose="020F0502020204030204" pitchFamily="34" charset="0"/>
                <a:ea typeface="Calibri" panose="020F0502020204030204" pitchFamily="34" charset="0"/>
                <a:cs typeface="Times New Roman" panose="02020603050405020304" pitchFamily="18" charset="0"/>
              </a:rPr>
              <a:t>purpose </a:t>
            </a:r>
            <a:r>
              <a:rPr lang="en-GB" sz="1050" dirty="0">
                <a:latin typeface="Calibri" panose="020F0502020204030204" pitchFamily="34" charset="0"/>
                <a:ea typeface="Calibri" panose="020F0502020204030204" pitchFamily="34" charset="0"/>
                <a:cs typeface="Times New Roman" panose="02020603050405020304" pitchFamily="18" charset="0"/>
              </a:rPr>
              <a:t>was to </a:t>
            </a:r>
            <a:r>
              <a:rPr lang="en-GB" sz="1050" dirty="0" smtClean="0">
                <a:latin typeface="Calibri" panose="020F0502020204030204" pitchFamily="34" charset="0"/>
                <a:ea typeface="Calibri" panose="020F0502020204030204" pitchFamily="34" charset="0"/>
                <a:cs typeface="Times New Roman" panose="02020603050405020304" pitchFamily="18" charset="0"/>
              </a:rPr>
              <a:t>assure </a:t>
            </a:r>
            <a:r>
              <a:rPr lang="en-GB" sz="1050" dirty="0">
                <a:latin typeface="Calibri" panose="020F0502020204030204" pitchFamily="34" charset="0"/>
                <a:ea typeface="Calibri" panose="020F0502020204030204" pitchFamily="34" charset="0"/>
                <a:cs typeface="Times New Roman" panose="02020603050405020304" pitchFamily="18" charset="0"/>
              </a:rPr>
              <a:t>communities' capabilities to surpass </a:t>
            </a:r>
            <a:r>
              <a:rPr lang="en-GB" sz="1050" dirty="0" smtClean="0">
                <a:latin typeface="Calibri" panose="020F0502020204030204" pitchFamily="34" charset="0"/>
                <a:ea typeface="Calibri" panose="020F0502020204030204" pitchFamily="34" charset="0"/>
                <a:cs typeface="Times New Roman" panose="02020603050405020304" pitchFamily="18" charset="0"/>
              </a:rPr>
              <a:t>events </a:t>
            </a:r>
            <a:r>
              <a:rPr lang="en-GB" sz="1050" dirty="0">
                <a:latin typeface="Calibri" panose="020F0502020204030204" pitchFamily="34" charset="0"/>
                <a:ea typeface="Calibri" panose="020F0502020204030204" pitchFamily="34" charset="0"/>
                <a:cs typeface="Times New Roman" panose="02020603050405020304" pitchFamily="18" charset="0"/>
              </a:rPr>
              <a:t>like the volcanic eruption in </a:t>
            </a:r>
            <a:r>
              <a:rPr lang="en-GB" sz="1050" dirty="0" err="1">
                <a:latin typeface="Calibri" panose="020F0502020204030204" pitchFamily="34" charset="0"/>
                <a:ea typeface="Calibri" panose="020F0502020204030204" pitchFamily="34" charset="0"/>
                <a:cs typeface="Times New Roman" panose="02020603050405020304" pitchFamily="18" charset="0"/>
              </a:rPr>
              <a:t>Vestmannaeyjar</a:t>
            </a:r>
            <a:r>
              <a:rPr lang="en-GB" sz="1050" dirty="0">
                <a:latin typeface="Calibri" panose="020F0502020204030204" pitchFamily="34" charset="0"/>
                <a:ea typeface="Calibri" panose="020F0502020204030204" pitchFamily="34" charset="0"/>
                <a:cs typeface="Times New Roman" panose="02020603050405020304" pitchFamily="18" charset="0"/>
              </a:rPr>
              <a:t> in 1973. At the time of the eruption the community was unable to operate without financial intervention from the Icelandic government. The volcanic eruption in 1973, followed by a snow avalanche in the East Fjords in 1974, had a huge impact on the government to found ICI in 1975. Since then it has been mandatory for all Icelandic municipalities to insure their most important infrastructures against natural catastrophes. </a:t>
            </a:r>
            <a:endParaRPr lang="is-IS"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050" dirty="0">
                <a:latin typeface="Calibri" panose="020F0502020204030204" pitchFamily="34" charset="0"/>
                <a:ea typeface="Calibri" panose="020F0502020204030204" pitchFamily="34" charset="0"/>
                <a:cs typeface="Times New Roman" panose="02020603050405020304" pitchFamily="18" charset="0"/>
              </a:rPr>
              <a:t>There are 74 municipalities in Iceland, a 103,000 km</a:t>
            </a:r>
            <a:r>
              <a:rPr lang="en-GB" sz="1050" baseline="30000" dirty="0">
                <a:latin typeface="Calibri" panose="020F0502020204030204" pitchFamily="34" charset="0"/>
                <a:ea typeface="Calibri" panose="020F0502020204030204" pitchFamily="34" charset="0"/>
                <a:cs typeface="Times New Roman" panose="02020603050405020304" pitchFamily="18" charset="0"/>
              </a:rPr>
              <a:t>2 </a:t>
            </a:r>
            <a:r>
              <a:rPr lang="en-GB" sz="1050" dirty="0">
                <a:latin typeface="Calibri" panose="020F0502020204030204" pitchFamily="34" charset="0"/>
                <a:ea typeface="Calibri" panose="020F0502020204030204" pitchFamily="34" charset="0"/>
                <a:cs typeface="Times New Roman" panose="02020603050405020304" pitchFamily="18" charset="0"/>
              </a:rPr>
              <a:t>country. The population in each municipality ranges from 53 to 125,000 with 7 v</a:t>
            </a:r>
            <a:r>
              <a:rPr lang="en-GB" sz="1050" dirty="0" smtClean="0">
                <a:latin typeface="Calibri" panose="020F0502020204030204" pitchFamily="34" charset="0"/>
                <a:ea typeface="Calibri" panose="020F0502020204030204" pitchFamily="34" charset="0"/>
                <a:cs typeface="Times New Roman" panose="02020603050405020304" pitchFamily="18" charset="0"/>
              </a:rPr>
              <a:t>illages </a:t>
            </a:r>
            <a:r>
              <a:rPr lang="en-GB" sz="1050" dirty="0">
                <a:latin typeface="Calibri" panose="020F0502020204030204" pitchFamily="34" charset="0"/>
                <a:ea typeface="Calibri" panose="020F0502020204030204" pitchFamily="34" charset="0"/>
                <a:cs typeface="Times New Roman" panose="02020603050405020304" pitchFamily="18" charset="0"/>
              </a:rPr>
              <a:t>having fewer than 100 inhabitants. Since the same rules apply to all municipalities some municipalities face a heavy burden when it comes to public utility service. Since ICI is governmentally owned it is socially responsible to draw attention to the importance of having all infrastructure covered in full, in case of future catastrophic events. In the last decades ICI </a:t>
            </a:r>
            <a:r>
              <a:rPr lang="en-GB" sz="1050" dirty="0" smtClean="0">
                <a:latin typeface="Calibri" panose="020F0502020204030204" pitchFamily="34" charset="0"/>
                <a:ea typeface="Calibri" panose="020F0502020204030204" pitchFamily="34" charset="0"/>
                <a:cs typeface="Times New Roman" panose="02020603050405020304" pitchFamily="18" charset="0"/>
              </a:rPr>
              <a:t>sent </a:t>
            </a:r>
            <a:r>
              <a:rPr lang="en-GB" sz="1050" dirty="0">
                <a:latin typeface="Calibri" panose="020F0502020204030204" pitchFamily="34" charset="0"/>
                <a:ea typeface="Calibri" panose="020F0502020204030204" pitchFamily="34" charset="0"/>
                <a:cs typeface="Times New Roman" panose="02020603050405020304" pitchFamily="18" charset="0"/>
              </a:rPr>
              <a:t>letters and emails to remind people of this important precautionary action without any real success. Replacement costs of public infrastructure were indexed routinely from year to year with very few municipalities ever reporting changes or developments to their infrastructures. </a:t>
            </a:r>
            <a:endParaRPr lang="is-IS"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050" dirty="0">
                <a:latin typeface="Calibri" panose="020F0502020204030204" pitchFamily="34" charset="0"/>
                <a:ea typeface="Calibri" panose="020F0502020204030204" pitchFamily="34" charset="0"/>
                <a:cs typeface="Times New Roman" panose="02020603050405020304" pitchFamily="18" charset="0"/>
              </a:rPr>
              <a:t>From November 2016 to April </a:t>
            </a:r>
            <a:r>
              <a:rPr lang="en-GB" sz="1050" dirty="0" smtClean="0">
                <a:latin typeface="Calibri" panose="020F0502020204030204" pitchFamily="34" charset="0"/>
                <a:ea typeface="Calibri" panose="020F0502020204030204" pitchFamily="34" charset="0"/>
                <a:cs typeface="Times New Roman" panose="02020603050405020304" pitchFamily="18" charset="0"/>
              </a:rPr>
              <a:t>2017, </a:t>
            </a:r>
            <a:r>
              <a:rPr lang="en-GB" sz="1050" dirty="0">
                <a:latin typeface="Calibri" panose="020F0502020204030204" pitchFamily="34" charset="0"/>
                <a:ea typeface="Calibri" panose="020F0502020204030204" pitchFamily="34" charset="0"/>
                <a:cs typeface="Times New Roman" panose="02020603050405020304" pitchFamily="18" charset="0"/>
              </a:rPr>
              <a:t>ICI travelled around Iceland to visit all municipalities and advise them on reporting developments to ICI to insure proper insurance cover of all their assets. A total of 60 meetings were held with roughly 180 participants, about 7,000 km were travelled and 36 working days used in this project. The map below shows each meeting place.</a:t>
            </a:r>
            <a:endParaRPr lang="is-IS"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050" dirty="0">
                <a:latin typeface="Calibri" panose="020F0502020204030204" pitchFamily="34" charset="0"/>
                <a:ea typeface="Calibri" panose="020F0502020204030204" pitchFamily="34" charset="0"/>
                <a:cs typeface="Times New Roman" panose="02020603050405020304" pitchFamily="18" charset="0"/>
              </a:rPr>
              <a:t>As a result, ICI sees an increase in insured values and number of insured public infrastructures including sewer systems and fibre cables. Most importantly, ICI has set out a clear message: Uninsured assets will not be compensated for, neither by ICI nor the government. </a:t>
            </a:r>
            <a:endParaRPr lang="is-IS" sz="1050" dirty="0">
              <a:latin typeface="Calibri" panose="020F0502020204030204" pitchFamily="34" charset="0"/>
              <a:ea typeface="Calibri" panose="020F0502020204030204" pitchFamily="34" charset="0"/>
              <a:cs typeface="Times New Roman" panose="02020603050405020304" pitchFamily="18" charset="0"/>
            </a:endParaRPr>
          </a:p>
          <a:p>
            <a:pPr algn="just"/>
            <a:endParaRPr lang="is-IS" sz="1050"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99476" l="218" r="99710">
                        <a14:backgroundMark x1="12781" y1="9119" x2="12781" y2="9119"/>
                      </a14:backgroundRemoval>
                    </a14:imgEffect>
                  </a14:imgLayer>
                </a14:imgProps>
              </a:ext>
            </a:extLst>
          </a:blip>
          <a:stretch>
            <a:fillRect/>
          </a:stretch>
        </p:blipFill>
        <p:spPr>
          <a:xfrm>
            <a:off x="2761342" y="6024638"/>
            <a:ext cx="5011058" cy="3471714"/>
          </a:xfrm>
          <a:prstGeom prst="rect">
            <a:avLst/>
          </a:prstGeom>
        </p:spPr>
      </p:pic>
      <p:grpSp>
        <p:nvGrpSpPr>
          <p:cNvPr id="17" name="Group 16"/>
          <p:cNvGrpSpPr/>
          <p:nvPr/>
        </p:nvGrpSpPr>
        <p:grpSpPr>
          <a:xfrm>
            <a:off x="1148036" y="2348933"/>
            <a:ext cx="719136" cy="666750"/>
            <a:chOff x="1043903" y="5896628"/>
            <a:chExt cx="719136" cy="666750"/>
          </a:xfrm>
        </p:grpSpPr>
        <p:pic>
          <p:nvPicPr>
            <p:cNvPr id="14" name="Picture 13"/>
            <p:cNvPicPr>
              <a:picLocks noChangeAspect="1"/>
            </p:cNvPicPr>
            <p:nvPr/>
          </p:nvPicPr>
          <p:blipFill>
            <a:blip r:embed="rId4">
              <a:duotone>
                <a:schemeClr val="accent2">
                  <a:shade val="45000"/>
                  <a:satMod val="135000"/>
                </a:schemeClr>
                <a:prstClr val="white"/>
              </a:duotone>
            </a:blip>
            <a:stretch>
              <a:fillRect/>
            </a:stretch>
          </p:blipFill>
          <p:spPr>
            <a:xfrm>
              <a:off x="1149701" y="5976233"/>
              <a:ext cx="507540" cy="507540"/>
            </a:xfrm>
            <a:prstGeom prst="rect">
              <a:avLst/>
            </a:prstGeom>
          </p:spPr>
        </p:pic>
        <p:sp>
          <p:nvSpPr>
            <p:cNvPr id="15" name="Oval 14"/>
            <p:cNvSpPr/>
            <p:nvPr/>
          </p:nvSpPr>
          <p:spPr>
            <a:xfrm>
              <a:off x="1043903" y="5896628"/>
              <a:ext cx="719136" cy="666750"/>
            </a:xfrm>
            <a:prstGeom prst="ellipse">
              <a:avLst/>
            </a:prstGeom>
            <a:noFill/>
            <a:ln w="222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grpSp>
      <p:sp>
        <p:nvSpPr>
          <p:cNvPr id="11" name="Rectangle 10"/>
          <p:cNvSpPr/>
          <p:nvPr/>
        </p:nvSpPr>
        <p:spPr>
          <a:xfrm>
            <a:off x="8905505" y="6572350"/>
            <a:ext cx="682995" cy="14904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vert270" rtlCol="0" anchor="t"/>
          <a:lstStyle/>
          <a:p>
            <a:pPr algn="ctr"/>
            <a:r>
              <a:rPr lang="is-IS" b="1" dirty="0">
                <a:solidFill>
                  <a:srgbClr val="005674"/>
                </a:solidFill>
              </a:rPr>
              <a:t>Management</a:t>
            </a:r>
          </a:p>
        </p:txBody>
      </p:sp>
    </p:spTree>
    <p:extLst>
      <p:ext uri="{BB962C8B-B14F-4D97-AF65-F5344CB8AC3E}">
        <p14:creationId xmlns:p14="http://schemas.microsoft.com/office/powerpoint/2010/main" val="111553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134100" y="2057400"/>
            <a:ext cx="184731" cy="338554"/>
          </a:xfrm>
          <a:prstGeom prst="rect">
            <a:avLst/>
          </a:prstGeom>
          <a:noFill/>
        </p:spPr>
        <p:txBody>
          <a:bodyPr wrap="none" rtlCol="0">
            <a:spAutoFit/>
          </a:bodyPr>
          <a:lstStyle/>
          <a:p>
            <a:endParaRPr lang="is-IS" sz="1600" dirty="0"/>
          </a:p>
        </p:txBody>
      </p:sp>
      <p:sp>
        <p:nvSpPr>
          <p:cNvPr id="15" name="TextBox 14"/>
          <p:cNvSpPr txBox="1"/>
          <p:nvPr/>
        </p:nvSpPr>
        <p:spPr>
          <a:xfrm>
            <a:off x="1845634" y="1656817"/>
            <a:ext cx="6790366" cy="2492990"/>
          </a:xfrm>
          <a:prstGeom prst="rect">
            <a:avLst/>
          </a:prstGeom>
          <a:noFill/>
        </p:spPr>
        <p:txBody>
          <a:bodyPr wrap="square" rtlCol="0">
            <a:spAutoFit/>
          </a:bodyPr>
          <a:lstStyle/>
          <a:p>
            <a:r>
              <a:rPr lang="en-GB" sz="1600" b="1" dirty="0">
                <a:solidFill>
                  <a:srgbClr val="005674"/>
                </a:solidFill>
              </a:rPr>
              <a:t>New </a:t>
            </a:r>
            <a:r>
              <a:rPr lang="en-GB" sz="1600" b="1" dirty="0" smtClean="0">
                <a:solidFill>
                  <a:srgbClr val="005674"/>
                </a:solidFill>
              </a:rPr>
              <a:t>Regulation</a:t>
            </a:r>
            <a:endParaRPr lang="en-GB" sz="1600" b="1" dirty="0">
              <a:solidFill>
                <a:srgbClr val="005674"/>
              </a:solidFill>
            </a:endParaRPr>
          </a:p>
          <a:p>
            <a:pPr algn="just"/>
            <a:endParaRPr lang="en-GB" sz="1050" dirty="0" smtClean="0"/>
          </a:p>
          <a:p>
            <a:pPr algn="just">
              <a:lnSpc>
                <a:spcPct val="107000"/>
              </a:lnSpc>
            </a:pPr>
            <a:r>
              <a:rPr lang="en-GB" sz="1050" dirty="0">
                <a:latin typeface="Calibri" panose="020F0502020204030204" pitchFamily="34" charset="0"/>
                <a:ea typeface="Calibri" panose="020F0502020204030204" pitchFamily="34" charset="0"/>
                <a:cs typeface="Times New Roman" panose="02020603050405020304" pitchFamily="18" charset="0"/>
              </a:rPr>
              <a:t>The earthquake 2008 was a great stress test </a:t>
            </a:r>
            <a:r>
              <a:rPr lang="en-GB" sz="1050" dirty="0" smtClean="0">
                <a:latin typeface="Calibri" panose="020F0502020204030204" pitchFamily="34" charset="0"/>
                <a:ea typeface="Calibri" panose="020F0502020204030204" pitchFamily="34" charset="0"/>
                <a:cs typeface="Times New Roman" panose="02020603050405020304" pitchFamily="18" charset="0"/>
              </a:rPr>
              <a:t>for </a:t>
            </a:r>
            <a:r>
              <a:rPr lang="en-GB" sz="1050" dirty="0">
                <a:latin typeface="Calibri" panose="020F0502020204030204" pitchFamily="34" charset="0"/>
                <a:ea typeface="Calibri" panose="020F0502020204030204" pitchFamily="34" charset="0"/>
                <a:cs typeface="Times New Roman" panose="02020603050405020304" pitchFamily="18" charset="0"/>
              </a:rPr>
              <a:t>ICI’s law and regulations. Following the claim settlements ICI has pointed out some important improvements related to both existing act from 1992 and the regulation from 1993. </a:t>
            </a:r>
            <a:endParaRPr lang="is-IS"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1050" dirty="0">
                <a:latin typeface="Calibri" panose="020F0502020204030204" pitchFamily="34" charset="0"/>
                <a:ea typeface="Calibri" panose="020F0502020204030204" pitchFamily="34" charset="0"/>
                <a:cs typeface="Times New Roman" panose="02020603050405020304" pitchFamily="18" charset="0"/>
              </a:rPr>
              <a:t>A new regulation on ICI no 642/2017 was passed in July </a:t>
            </a:r>
            <a:r>
              <a:rPr lang="en-US" sz="1050" dirty="0" smtClean="0">
                <a:latin typeface="Calibri" panose="020F0502020204030204" pitchFamily="34" charset="0"/>
                <a:ea typeface="Calibri" panose="020F0502020204030204" pitchFamily="34" charset="0"/>
                <a:cs typeface="Times New Roman" panose="02020603050405020304" pitchFamily="18" charset="0"/>
              </a:rPr>
              <a:t>2017</a:t>
            </a:r>
            <a:r>
              <a:rPr lang="en-US" sz="1050" dirty="0">
                <a:latin typeface="Calibri" panose="020F0502020204030204" pitchFamily="34" charset="0"/>
                <a:ea typeface="Calibri" panose="020F0502020204030204" pitchFamily="34" charset="0"/>
                <a:cs typeface="Times New Roman" panose="02020603050405020304" pitchFamily="18" charset="0"/>
              </a:rPr>
              <a:t>. The changes in </a:t>
            </a:r>
            <a:r>
              <a:rPr lang="en-US" sz="1050" dirty="0" smtClean="0">
                <a:latin typeface="Calibri" panose="020F0502020204030204" pitchFamily="34" charset="0"/>
                <a:ea typeface="Calibri" panose="020F0502020204030204" pitchFamily="34" charset="0"/>
                <a:cs typeface="Times New Roman" panose="02020603050405020304" pitchFamily="18" charset="0"/>
              </a:rPr>
              <a:t>regulation </a:t>
            </a:r>
            <a:r>
              <a:rPr lang="en-US" sz="1050" dirty="0">
                <a:latin typeface="Calibri" panose="020F0502020204030204" pitchFamily="34" charset="0"/>
                <a:ea typeface="Calibri" panose="020F0502020204030204" pitchFamily="34" charset="0"/>
                <a:cs typeface="Times New Roman" panose="02020603050405020304" pitchFamily="18" charset="0"/>
              </a:rPr>
              <a:t>have </a:t>
            </a:r>
            <a:r>
              <a:rPr lang="en-US" sz="1050" dirty="0" smtClean="0">
                <a:latin typeface="Calibri" panose="020F0502020204030204" pitchFamily="34" charset="0"/>
                <a:ea typeface="Calibri" panose="020F0502020204030204" pitchFamily="34" charset="0"/>
                <a:cs typeface="Times New Roman" panose="02020603050405020304" pitchFamily="18" charset="0"/>
              </a:rPr>
              <a:t>minor </a:t>
            </a:r>
            <a:r>
              <a:rPr lang="en-US" sz="1050" dirty="0">
                <a:latin typeface="Calibri" panose="020F0502020204030204" pitchFamily="34" charset="0"/>
                <a:ea typeface="Calibri" panose="020F0502020204030204" pitchFamily="34" charset="0"/>
                <a:cs typeface="Times New Roman" panose="02020603050405020304" pitchFamily="18" charset="0"/>
              </a:rPr>
              <a:t>if any impact on reinsurers at all, but are </a:t>
            </a:r>
            <a:r>
              <a:rPr lang="en-US" sz="1050" dirty="0" smtClean="0">
                <a:latin typeface="Calibri" panose="020F0502020204030204" pitchFamily="34" charset="0"/>
                <a:ea typeface="Calibri" panose="020F0502020204030204" pitchFamily="34" charset="0"/>
                <a:cs typeface="Times New Roman" panose="02020603050405020304" pitchFamily="18" charset="0"/>
              </a:rPr>
              <a:t>supposed </a:t>
            </a:r>
            <a:r>
              <a:rPr lang="en-US" sz="1050" dirty="0">
                <a:latin typeface="Calibri" panose="020F0502020204030204" pitchFamily="34" charset="0"/>
                <a:ea typeface="Calibri" panose="020F0502020204030204" pitchFamily="34" charset="0"/>
                <a:cs typeface="Times New Roman" panose="02020603050405020304" pitchFamily="18" charset="0"/>
              </a:rPr>
              <a:t>to improve, and strengthen the claim process on behalf of ICI.</a:t>
            </a:r>
            <a:endParaRPr lang="is-IS"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1050" dirty="0">
                <a:latin typeface="Calibri" panose="020F0502020204030204" pitchFamily="34" charset="0"/>
                <a:ea typeface="Calibri" panose="020F0502020204030204" pitchFamily="34" charset="0"/>
                <a:cs typeface="Times New Roman" panose="02020603050405020304" pitchFamily="18" charset="0"/>
              </a:rPr>
              <a:t>An example of improvements is a more precise definition of perils in order </a:t>
            </a:r>
            <a:r>
              <a:rPr lang="en-US" sz="1050" dirty="0" smtClean="0">
                <a:latin typeface="Calibri" panose="020F0502020204030204" pitchFamily="34" charset="0"/>
                <a:ea typeface="Calibri" panose="020F0502020204030204" pitchFamily="34" charset="0"/>
                <a:cs typeface="Times New Roman" panose="02020603050405020304" pitchFamily="18" charset="0"/>
              </a:rPr>
              <a:t>to clearly </a:t>
            </a:r>
            <a:r>
              <a:rPr lang="en-US" sz="1050" dirty="0">
                <a:latin typeface="Calibri" panose="020F0502020204030204" pitchFamily="34" charset="0"/>
                <a:ea typeface="Calibri" panose="020F0502020204030204" pitchFamily="34" charset="0"/>
                <a:cs typeface="Times New Roman" panose="02020603050405020304" pitchFamily="18" charset="0"/>
              </a:rPr>
              <a:t>describe ICI’s responsibility and avoid unnecessary disputes. </a:t>
            </a:r>
            <a:endParaRPr lang="is-IS"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050" dirty="0">
                <a:latin typeface="Calibri" panose="020F0502020204030204" pitchFamily="34" charset="0"/>
                <a:ea typeface="Calibri" panose="020F0502020204030204" pitchFamily="34" charset="0"/>
                <a:cs typeface="Times New Roman" panose="02020603050405020304" pitchFamily="18" charset="0"/>
              </a:rPr>
              <a:t>Based on the experience of lack of information on behalf of the municipalities it is now clarified that the responsibility for calculating and maintaining accurate replacement costs of public infrastructure is placed on their owners. It was also clarified that the index to be used is the “Building Cost Index” for extrapolating replacement costs for public infrastructures. </a:t>
            </a:r>
            <a:endParaRPr lang="is-IS" sz="1050" dirty="0">
              <a:latin typeface="Calibri" panose="020F0502020204030204" pitchFamily="34" charset="0"/>
              <a:ea typeface="Calibri" panose="020F0502020204030204" pitchFamily="34" charset="0"/>
              <a:cs typeface="Times New Roman" panose="02020603050405020304" pitchFamily="18" charset="0"/>
            </a:endParaRPr>
          </a:p>
          <a:p>
            <a:endParaRPr lang="is-IS" sz="1050" dirty="0"/>
          </a:p>
        </p:txBody>
      </p:sp>
      <p:grpSp>
        <p:nvGrpSpPr>
          <p:cNvPr id="33" name="Group 32"/>
          <p:cNvGrpSpPr/>
          <p:nvPr/>
        </p:nvGrpSpPr>
        <p:grpSpPr>
          <a:xfrm>
            <a:off x="1043903" y="2213628"/>
            <a:ext cx="719136" cy="666750"/>
            <a:chOff x="1481642" y="2062579"/>
            <a:chExt cx="719136" cy="666750"/>
          </a:xfrm>
        </p:grpSpPr>
        <p:pic>
          <p:nvPicPr>
            <p:cNvPr id="27" name="Picture 2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85776" y="2130946"/>
              <a:ext cx="510867" cy="484296"/>
            </a:xfrm>
            <a:prstGeom prst="rect">
              <a:avLst/>
            </a:prstGeom>
          </p:spPr>
        </p:pic>
        <p:sp>
          <p:nvSpPr>
            <p:cNvPr id="28" name="Oval 27"/>
            <p:cNvSpPr/>
            <p:nvPr/>
          </p:nvSpPr>
          <p:spPr>
            <a:xfrm>
              <a:off x="1481642" y="2062579"/>
              <a:ext cx="719136" cy="666750"/>
            </a:xfrm>
            <a:prstGeom prst="ellipse">
              <a:avLst/>
            </a:prstGeom>
            <a:noFill/>
            <a:ln w="222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grpSp>
      <p:sp>
        <p:nvSpPr>
          <p:cNvPr id="16" name="Rectangle 15"/>
          <p:cNvSpPr/>
          <p:nvPr/>
        </p:nvSpPr>
        <p:spPr>
          <a:xfrm>
            <a:off x="8905505" y="6572350"/>
            <a:ext cx="682995" cy="14904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vert270" rtlCol="0" anchor="t"/>
          <a:lstStyle/>
          <a:p>
            <a:pPr algn="ctr"/>
            <a:r>
              <a:rPr lang="is-IS" b="1" dirty="0">
                <a:solidFill>
                  <a:srgbClr val="005674"/>
                </a:solidFill>
              </a:rPr>
              <a:t>Management</a:t>
            </a:r>
          </a:p>
        </p:txBody>
      </p:sp>
      <p:sp>
        <p:nvSpPr>
          <p:cNvPr id="20" name="TextBox 19"/>
          <p:cNvSpPr txBox="1"/>
          <p:nvPr/>
        </p:nvSpPr>
        <p:spPr>
          <a:xfrm>
            <a:off x="1867171" y="4278158"/>
            <a:ext cx="6795163" cy="4786951"/>
          </a:xfrm>
          <a:prstGeom prst="rect">
            <a:avLst/>
          </a:prstGeom>
          <a:noFill/>
        </p:spPr>
        <p:txBody>
          <a:bodyPr wrap="square" rtlCol="0">
            <a:spAutoFit/>
          </a:bodyPr>
          <a:lstStyle/>
          <a:p>
            <a:pPr algn="just"/>
            <a:r>
              <a:rPr lang="en-GB" sz="1600" b="1" dirty="0">
                <a:solidFill>
                  <a:srgbClr val="005674"/>
                </a:solidFill>
              </a:rPr>
              <a:t>How we ensure </a:t>
            </a:r>
            <a:r>
              <a:rPr lang="en-GB" sz="1600" b="1" dirty="0" smtClean="0">
                <a:solidFill>
                  <a:srgbClr val="005674"/>
                </a:solidFill>
              </a:rPr>
              <a:t>Resilience </a:t>
            </a:r>
            <a:endParaRPr lang="en-GB" sz="1600" b="1" dirty="0">
              <a:solidFill>
                <a:srgbClr val="005674"/>
              </a:solidFill>
            </a:endParaRPr>
          </a:p>
          <a:p>
            <a:pPr algn="just"/>
            <a:endParaRPr lang="en-GB" sz="1200" dirty="0"/>
          </a:p>
          <a:p>
            <a:pPr algn="just"/>
            <a:r>
              <a:rPr lang="en-US" sz="1050" b="1" dirty="0">
                <a:solidFill>
                  <a:srgbClr val="005674"/>
                </a:solidFill>
              </a:rPr>
              <a:t>Quality Management System</a:t>
            </a:r>
          </a:p>
          <a:p>
            <a:pPr algn="just">
              <a:lnSpc>
                <a:spcPct val="107000"/>
              </a:lnSpc>
              <a:spcAft>
                <a:spcPts val="800"/>
              </a:spcAft>
            </a:pPr>
            <a:r>
              <a:rPr lang="is-IS" sz="1050" dirty="0">
                <a:latin typeface="Calibri" panose="020F0502020204030204" pitchFamily="34" charset="0"/>
                <a:ea typeface="Calibri" panose="020F0502020204030204" pitchFamily="34" charset="0"/>
                <a:cs typeface="Times New Roman" panose="02020603050405020304" pitchFamily="18" charset="0"/>
              </a:rPr>
              <a:t>In order to ensure business continuity </a:t>
            </a:r>
            <a:r>
              <a:rPr lang="is-IS" sz="1050" dirty="0" smtClean="0">
                <a:latin typeface="Calibri" panose="020F0502020204030204" pitchFamily="34" charset="0"/>
                <a:ea typeface="Calibri" panose="020F0502020204030204" pitchFamily="34" charset="0"/>
                <a:cs typeface="Times New Roman" panose="02020603050405020304" pitchFamily="18" charset="0"/>
              </a:rPr>
              <a:t>ICI haa </a:t>
            </a:r>
            <a:r>
              <a:rPr lang="is-IS" sz="1050" dirty="0">
                <a:latin typeface="Calibri" panose="020F0502020204030204" pitchFamily="34" charset="0"/>
                <a:ea typeface="Calibri" panose="020F0502020204030204" pitchFamily="34" charset="0"/>
                <a:cs typeface="Times New Roman" panose="02020603050405020304" pitchFamily="18" charset="0"/>
              </a:rPr>
              <a:t>heavily improved </a:t>
            </a:r>
            <a:r>
              <a:rPr lang="is-IS" sz="1050" dirty="0" smtClean="0">
                <a:latin typeface="Calibri" panose="020F0502020204030204" pitchFamily="34" charset="0"/>
                <a:ea typeface="Calibri" panose="020F0502020204030204" pitchFamily="34" charset="0"/>
                <a:cs typeface="Times New Roman" panose="02020603050405020304" pitchFamily="18" charset="0"/>
              </a:rPr>
              <a:t>its methods </a:t>
            </a:r>
            <a:r>
              <a:rPr lang="is-IS" sz="1050" dirty="0">
                <a:latin typeface="Calibri" panose="020F0502020204030204" pitchFamily="34" charset="0"/>
                <a:ea typeface="Calibri" panose="020F0502020204030204" pitchFamily="34" charset="0"/>
                <a:cs typeface="Times New Roman" panose="02020603050405020304" pitchFamily="18" charset="0"/>
              </a:rPr>
              <a:t>and </a:t>
            </a:r>
            <a:r>
              <a:rPr lang="is-IS" sz="1050" dirty="0" smtClean="0">
                <a:latin typeface="Calibri" panose="020F0502020204030204" pitchFamily="34" charset="0"/>
                <a:ea typeface="Calibri" panose="020F0502020204030204" pitchFamily="34" charset="0"/>
                <a:cs typeface="Times New Roman" panose="02020603050405020304" pitchFamily="18" charset="0"/>
              </a:rPr>
              <a:t>processes since </a:t>
            </a:r>
            <a:r>
              <a:rPr lang="is-IS" sz="1050" dirty="0">
                <a:latin typeface="Calibri" panose="020F0502020204030204" pitchFamily="34" charset="0"/>
                <a:ea typeface="Calibri" panose="020F0502020204030204" pitchFamily="34" charset="0"/>
                <a:cs typeface="Times New Roman" panose="02020603050405020304" pitchFamily="18" charset="0"/>
              </a:rPr>
              <a:t>the 2008 earthquake. </a:t>
            </a:r>
            <a:r>
              <a:rPr lang="is-IS" sz="1050" dirty="0" smtClean="0">
                <a:latin typeface="Calibri" panose="020F0502020204030204" pitchFamily="34" charset="0"/>
                <a:ea typeface="Calibri" panose="020F0502020204030204" pitchFamily="34" charset="0"/>
                <a:cs typeface="Times New Roman" panose="02020603050405020304" pitchFamily="18" charset="0"/>
              </a:rPr>
              <a:t>A </a:t>
            </a:r>
            <a:r>
              <a:rPr lang="en-US" sz="1050" dirty="0" smtClean="0">
                <a:latin typeface="Calibri" panose="020F0502020204030204" pitchFamily="34" charset="0"/>
                <a:ea typeface="Calibri" panose="020F0502020204030204" pitchFamily="34" charset="0"/>
                <a:cs typeface="Times New Roman" panose="02020603050405020304" pitchFamily="18" charset="0"/>
              </a:rPr>
              <a:t>Quality </a:t>
            </a:r>
            <a:r>
              <a:rPr lang="en-US" sz="1050" dirty="0">
                <a:latin typeface="Calibri" panose="020F0502020204030204" pitchFamily="34" charset="0"/>
                <a:ea typeface="Calibri" panose="020F0502020204030204" pitchFamily="34" charset="0"/>
                <a:cs typeface="Times New Roman" panose="02020603050405020304" pitchFamily="18" charset="0"/>
              </a:rPr>
              <a:t>Management System </a:t>
            </a:r>
            <a:r>
              <a:rPr lang="en-US" sz="1050" dirty="0" smtClean="0">
                <a:latin typeface="Calibri" panose="020F0502020204030204" pitchFamily="34" charset="0"/>
                <a:ea typeface="Calibri" panose="020F0502020204030204" pitchFamily="34" charset="0"/>
                <a:cs typeface="Times New Roman" panose="02020603050405020304" pitchFamily="18" charset="0"/>
              </a:rPr>
              <a:t>that </a:t>
            </a:r>
            <a:r>
              <a:rPr lang="en-US" sz="1050" dirty="0">
                <a:latin typeface="Calibri" panose="020F0502020204030204" pitchFamily="34" charset="0"/>
                <a:ea typeface="Calibri" panose="020F0502020204030204" pitchFamily="34" charset="0"/>
                <a:cs typeface="Times New Roman" panose="02020603050405020304" pitchFamily="18" charset="0"/>
              </a:rPr>
              <a:t>is in compliance with the ISO 9001 quality </a:t>
            </a:r>
            <a:r>
              <a:rPr lang="en-US" sz="1050" dirty="0" smtClean="0">
                <a:latin typeface="Calibri" panose="020F0502020204030204" pitchFamily="34" charset="0"/>
                <a:ea typeface="Calibri" panose="020F0502020204030204" pitchFamily="34" charset="0"/>
                <a:cs typeface="Times New Roman" panose="02020603050405020304" pitchFamily="18" charset="0"/>
              </a:rPr>
              <a:t>standard</a:t>
            </a:r>
            <a:r>
              <a:rPr lang="is-IS" sz="1050" dirty="0" smtClean="0">
                <a:latin typeface="Calibri" panose="020F0502020204030204" pitchFamily="34" charset="0"/>
                <a:ea typeface="Calibri" panose="020F0502020204030204" pitchFamily="34" charset="0"/>
                <a:cs typeface="Times New Roman" panose="02020603050405020304" pitchFamily="18" charset="0"/>
              </a:rPr>
              <a:t> has been implemented</a:t>
            </a:r>
            <a:r>
              <a:rPr lang="en-US" sz="1050" dirty="0" smtClean="0">
                <a:latin typeface="Calibri" panose="020F0502020204030204" pitchFamily="34" charset="0"/>
                <a:ea typeface="Calibri" panose="020F0502020204030204" pitchFamily="34" charset="0"/>
                <a:cs typeface="Times New Roman" panose="02020603050405020304" pitchFamily="18" charset="0"/>
              </a:rPr>
              <a:t>. </a:t>
            </a:r>
            <a:r>
              <a:rPr lang="en-US" sz="1050" dirty="0">
                <a:latin typeface="Calibri" panose="020F0502020204030204" pitchFamily="34" charset="0"/>
                <a:ea typeface="Calibri" panose="020F0502020204030204" pitchFamily="34" charset="0"/>
                <a:cs typeface="Times New Roman" panose="02020603050405020304" pitchFamily="18" charset="0"/>
              </a:rPr>
              <a:t>Implementation of this quality system began in October 2011 with the board's approval of a quality policy which aimed to implement the current quality system. In June 2013 the quality system gained certification in compliance with the ISO 9001 quality standards by the British Standard Institution. The quality system increases the reliability of data, storage, traceability and consistency of procedures. It also improves ICI’s business continuity in a broad sense. </a:t>
            </a:r>
            <a:endParaRPr lang="en-US" sz="1050" b="1" dirty="0">
              <a:solidFill>
                <a:srgbClr val="005674"/>
              </a:solidFill>
            </a:endParaRPr>
          </a:p>
          <a:p>
            <a:pPr algn="just"/>
            <a:r>
              <a:rPr lang="en-US" sz="1050" b="1" dirty="0">
                <a:solidFill>
                  <a:srgbClr val="005674"/>
                </a:solidFill>
              </a:rPr>
              <a:t>Cat Response Plan</a:t>
            </a:r>
          </a:p>
          <a:p>
            <a:pPr algn="just">
              <a:lnSpc>
                <a:spcPct val="107000"/>
              </a:lnSpc>
            </a:pPr>
            <a:r>
              <a:rPr lang="en-US" sz="1050" dirty="0">
                <a:latin typeface="Calibri" panose="020F0502020204030204" pitchFamily="34" charset="0"/>
                <a:ea typeface="Calibri" panose="020F0502020204030204" pitchFamily="34" charset="0"/>
                <a:cs typeface="Times New Roman" panose="02020603050405020304" pitchFamily="18" charset="0"/>
              </a:rPr>
              <a:t>In May 2014 ICI launched a </a:t>
            </a:r>
            <a:r>
              <a:rPr lang="is-IS" sz="1050" dirty="0">
                <a:latin typeface="Calibri" panose="020F0502020204030204" pitchFamily="34" charset="0"/>
                <a:ea typeface="Calibri" panose="020F0502020204030204" pitchFamily="34" charset="0"/>
                <a:cs typeface="Times New Roman" panose="02020603050405020304" pitchFamily="18" charset="0"/>
              </a:rPr>
              <a:t>Cat Response Plan (CRP</a:t>
            </a:r>
            <a:r>
              <a:rPr lang="is-IS" sz="1050" dirty="0" smtClean="0">
                <a:latin typeface="Calibri" panose="020F0502020204030204" pitchFamily="34" charset="0"/>
                <a:ea typeface="Calibri" panose="020F0502020204030204" pitchFamily="34" charset="0"/>
                <a:cs typeface="Times New Roman" panose="02020603050405020304" pitchFamily="18" charset="0"/>
              </a:rPr>
              <a:t>) in </a:t>
            </a:r>
            <a:r>
              <a:rPr lang="is-IS" sz="1050" dirty="0">
                <a:latin typeface="Calibri" panose="020F0502020204030204" pitchFamily="34" charset="0"/>
                <a:ea typeface="Calibri" panose="020F0502020204030204" pitchFamily="34" charset="0"/>
                <a:cs typeface="Times New Roman" panose="02020603050405020304" pitchFamily="18" charset="0"/>
              </a:rPr>
              <a:t>its first edition. The CRP is based on nine scenarios of different events</a:t>
            </a:r>
            <a:r>
              <a:rPr lang="is-IS" sz="1050" dirty="0" smtClean="0">
                <a:latin typeface="Calibri" panose="020F0502020204030204" pitchFamily="34" charset="0"/>
                <a:ea typeface="Calibri" panose="020F0502020204030204" pitchFamily="34" charset="0"/>
                <a:cs typeface="Times New Roman" panose="02020603050405020304" pitchFamily="18" charset="0"/>
              </a:rPr>
              <a:t>; 3 </a:t>
            </a:r>
            <a:r>
              <a:rPr lang="is-IS" sz="1050" dirty="0">
                <a:latin typeface="Calibri" panose="020F0502020204030204" pitchFamily="34" charset="0"/>
                <a:ea typeface="Calibri" panose="020F0502020204030204" pitchFamily="34" charset="0"/>
                <a:cs typeface="Times New Roman" panose="02020603050405020304" pitchFamily="18" charset="0"/>
              </a:rPr>
              <a:t>earthquake events</a:t>
            </a:r>
            <a:r>
              <a:rPr lang="is-IS" sz="1050" dirty="0" smtClean="0">
                <a:latin typeface="Calibri" panose="020F0502020204030204" pitchFamily="34" charset="0"/>
                <a:ea typeface="Calibri" panose="020F0502020204030204" pitchFamily="34" charset="0"/>
                <a:cs typeface="Times New Roman" panose="02020603050405020304" pitchFamily="18" charset="0"/>
              </a:rPr>
              <a:t>, 3 volcanic </a:t>
            </a:r>
            <a:r>
              <a:rPr lang="is-IS" sz="1050" dirty="0">
                <a:latin typeface="Calibri" panose="020F0502020204030204" pitchFamily="34" charset="0"/>
                <a:ea typeface="Calibri" panose="020F0502020204030204" pitchFamily="34" charset="0"/>
                <a:cs typeface="Times New Roman" panose="02020603050405020304" pitchFamily="18" charset="0"/>
              </a:rPr>
              <a:t>eruptions, a tsunami event, a glacial flood, an avalanche and a mud flood. </a:t>
            </a:r>
            <a:r>
              <a:rPr lang="en-US" sz="1050" dirty="0">
                <a:latin typeface="Calibri" panose="020F0502020204030204" pitchFamily="34" charset="0"/>
                <a:ea typeface="Calibri" panose="020F0502020204030204" pitchFamily="34" charset="0"/>
                <a:cs typeface="Times New Roman" panose="02020603050405020304" pitchFamily="18" charset="0"/>
              </a:rPr>
              <a:t>This CRP includes work processes, checklists and other resources to ensure swift, accurate and appropriate responses following catastrophic events. The CRP contains instructions regarding reporting to stakeholders and various quality documents to ensure that responses are consistent and reliable.</a:t>
            </a:r>
            <a:endParaRPr lang="is-IS"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050" dirty="0">
                <a:latin typeface="Calibri" panose="020F0502020204030204" pitchFamily="34" charset="0"/>
                <a:ea typeface="Calibri" panose="020F0502020204030204" pitchFamily="34" charset="0"/>
                <a:cs typeface="Times New Roman" panose="02020603050405020304" pitchFamily="18" charset="0"/>
              </a:rPr>
              <a:t>In preparing the CRP the importance of active cooperation of management and employees was emphasized. The implementation has had clear benefits and has been proven successful in tests as well as in smaller-scale events where decisions regarding activation of the CRP and reporting information to stakeholders were taken immediately following an event and in some cases when an event was imminent</a:t>
            </a:r>
            <a:r>
              <a:rPr lang="en-US" sz="1050" dirty="0" smtClean="0">
                <a:latin typeface="Calibri" panose="020F0502020204030204" pitchFamily="34" charset="0"/>
                <a:ea typeface="Calibri" panose="020F0502020204030204" pitchFamily="34" charset="0"/>
                <a:cs typeface="Times New Roman" panose="02020603050405020304" pitchFamily="18" charset="0"/>
              </a:rPr>
              <a:t>.</a:t>
            </a:r>
            <a:endParaRPr lang="en-US" sz="1050" b="1" dirty="0"/>
          </a:p>
          <a:p>
            <a:pPr algn="just"/>
            <a:r>
              <a:rPr lang="en-US" sz="1050" b="1" dirty="0" smtClean="0">
                <a:solidFill>
                  <a:srgbClr val="005674"/>
                </a:solidFill>
              </a:rPr>
              <a:t>Claims </a:t>
            </a:r>
            <a:r>
              <a:rPr lang="en-US" sz="1050" b="1" dirty="0">
                <a:solidFill>
                  <a:srgbClr val="005674"/>
                </a:solidFill>
              </a:rPr>
              <a:t>Management System</a:t>
            </a:r>
          </a:p>
          <a:p>
            <a:pPr algn="just"/>
            <a:r>
              <a:rPr lang="is-IS" sz="1050" dirty="0"/>
              <a:t>In 2015 ICI reported on a new Claims Management System (CMS) which was fully implemented in the early months of 2015 and has </a:t>
            </a:r>
            <a:r>
              <a:rPr lang="is-IS" sz="1050" dirty="0" smtClean="0"/>
              <a:t>since then </a:t>
            </a:r>
            <a:r>
              <a:rPr lang="is-IS" sz="1050" dirty="0"/>
              <a:t>improved </a:t>
            </a:r>
            <a:r>
              <a:rPr lang="is-IS" sz="1050" dirty="0" smtClean="0"/>
              <a:t>employees‘ </a:t>
            </a:r>
            <a:r>
              <a:rPr lang="is-IS" sz="1050" dirty="0"/>
              <a:t>time efficency in claims handling. The CMS has detailed reporting capabilities that will be used to provide accurate information flow to reinsurers during all stages of claim handling, including numbers of claims and estimated values of claims for any event. </a:t>
            </a:r>
          </a:p>
          <a:p>
            <a:pPr algn="just"/>
            <a:endParaRPr lang="en-GB" sz="1050" dirty="0"/>
          </a:p>
        </p:txBody>
      </p:sp>
      <p:pic>
        <p:nvPicPr>
          <p:cNvPr id="22" name="Picture 21"/>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16271" y="4864100"/>
            <a:ext cx="850900" cy="850900"/>
          </a:xfrm>
          <a:prstGeom prst="rect">
            <a:avLst/>
          </a:prstGeom>
        </p:spPr>
      </p:pic>
      <p:pic>
        <p:nvPicPr>
          <p:cNvPr id="23" name="Picture 22"/>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56781" y="6522518"/>
            <a:ext cx="462166" cy="462166"/>
          </a:xfrm>
          <a:prstGeom prst="rect">
            <a:avLst/>
          </a:prstGeom>
        </p:spPr>
      </p:pic>
      <p:sp>
        <p:nvSpPr>
          <p:cNvPr id="24" name="Oval 23"/>
          <p:cNvSpPr/>
          <p:nvPr/>
        </p:nvSpPr>
        <p:spPr>
          <a:xfrm>
            <a:off x="1062952" y="6423492"/>
            <a:ext cx="719136" cy="666750"/>
          </a:xfrm>
          <a:prstGeom prst="ellipse">
            <a:avLst/>
          </a:prstGeom>
          <a:noFill/>
          <a:ln w="222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1400"/>
          </a:p>
        </p:txBody>
      </p:sp>
      <p:pic>
        <p:nvPicPr>
          <p:cNvPr id="25" name="Picture 24"/>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2952" y="7798734"/>
            <a:ext cx="719136" cy="661892"/>
          </a:xfrm>
          <a:prstGeom prst="rect">
            <a:avLst/>
          </a:prstGeom>
        </p:spPr>
      </p:pic>
    </p:spTree>
    <p:extLst>
      <p:ext uri="{BB962C8B-B14F-4D97-AF65-F5344CB8AC3E}">
        <p14:creationId xmlns:p14="http://schemas.microsoft.com/office/powerpoint/2010/main" val="2956362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5304" y="5919054"/>
            <a:ext cx="3589866" cy="2692399"/>
          </a:xfrm>
          <a:prstGeom prst="rect">
            <a:avLst/>
          </a:prstGeom>
        </p:spPr>
      </p:pic>
      <p:sp>
        <p:nvSpPr>
          <p:cNvPr id="21" name="Rectangle 20"/>
          <p:cNvSpPr/>
          <p:nvPr/>
        </p:nvSpPr>
        <p:spPr>
          <a:xfrm>
            <a:off x="4902201" y="5495509"/>
            <a:ext cx="3749964" cy="3289106"/>
          </a:xfrm>
          <a:prstGeom prst="rect">
            <a:avLst/>
          </a:prstGeom>
        </p:spPr>
        <p:txBody>
          <a:bodyPr wrap="square">
            <a:spAutoFit/>
          </a:bodyPr>
          <a:lstStyle/>
          <a:p>
            <a:pPr algn="just"/>
            <a:r>
              <a:rPr lang="en-GB" sz="1600" b="1" dirty="0" smtClean="0">
                <a:solidFill>
                  <a:srgbClr val="005674"/>
                </a:solidFill>
              </a:rPr>
              <a:t>Teamwork</a:t>
            </a:r>
            <a:endParaRPr lang="en-GB" sz="1600" b="1" dirty="0">
              <a:solidFill>
                <a:srgbClr val="005674"/>
              </a:solidFill>
            </a:endParaRPr>
          </a:p>
          <a:p>
            <a:pPr algn="just"/>
            <a:endParaRPr lang="en-GB" sz="1200" dirty="0"/>
          </a:p>
          <a:p>
            <a:pPr algn="just">
              <a:lnSpc>
                <a:spcPct val="107000"/>
              </a:lnSpc>
            </a:pPr>
            <a:r>
              <a:rPr lang="is-IS" sz="1050" dirty="0">
                <a:latin typeface="Calibri" panose="020F0502020204030204" pitchFamily="34" charset="0"/>
                <a:ea typeface="Calibri" panose="020F0502020204030204" pitchFamily="34" charset="0"/>
                <a:cs typeface="Times New Roman" panose="02020603050405020304" pitchFamily="18" charset="0"/>
              </a:rPr>
              <a:t>The staff at ICI‘s office is a group of energetic and enthusiastic people. </a:t>
            </a:r>
            <a:r>
              <a:rPr lang="is-IS" sz="1050" dirty="0" smtClean="0">
                <a:latin typeface="Calibri" panose="020F0502020204030204" pitchFamily="34" charset="0"/>
                <a:ea typeface="Calibri" panose="020F0502020204030204" pitchFamily="34" charset="0"/>
                <a:cs typeface="Times New Roman" panose="02020603050405020304" pitchFamily="18" charset="0"/>
              </a:rPr>
              <a:t>All </a:t>
            </a:r>
            <a:r>
              <a:rPr lang="is-IS" sz="1050" dirty="0">
                <a:latin typeface="Calibri" panose="020F0502020204030204" pitchFamily="34" charset="0"/>
                <a:ea typeface="Calibri" panose="020F0502020204030204" pitchFamily="34" charset="0"/>
                <a:cs typeface="Times New Roman" panose="02020603050405020304" pitchFamily="18" charset="0"/>
              </a:rPr>
              <a:t>have their </a:t>
            </a:r>
            <a:r>
              <a:rPr lang="is-IS" sz="1050" dirty="0" smtClean="0">
                <a:latin typeface="Calibri" panose="020F0502020204030204" pitchFamily="34" charset="0"/>
                <a:ea typeface="Calibri" panose="020F0502020204030204" pitchFamily="34" charset="0"/>
                <a:cs typeface="Times New Roman" panose="02020603050405020304" pitchFamily="18" charset="0"/>
              </a:rPr>
              <a:t>specialities</a:t>
            </a:r>
            <a:r>
              <a:rPr lang="is-IS" sz="1050" dirty="0">
                <a:latin typeface="Calibri" panose="020F0502020204030204" pitchFamily="34" charset="0"/>
                <a:ea typeface="Calibri" panose="020F0502020204030204" pitchFamily="34" charset="0"/>
                <a:cs typeface="Times New Roman" panose="02020603050405020304" pitchFamily="18" charset="0"/>
              </a:rPr>
              <a:t>, but </a:t>
            </a:r>
            <a:r>
              <a:rPr lang="is-IS" sz="1050" dirty="0" smtClean="0">
                <a:latin typeface="Calibri" panose="020F0502020204030204" pitchFamily="34" charset="0"/>
                <a:ea typeface="Calibri" panose="020F0502020204030204" pitchFamily="34" charset="0"/>
                <a:cs typeface="Times New Roman" panose="02020603050405020304" pitchFamily="18" charset="0"/>
              </a:rPr>
              <a:t>the </a:t>
            </a:r>
            <a:r>
              <a:rPr lang="is-IS" sz="1050" dirty="0">
                <a:latin typeface="Calibri" panose="020F0502020204030204" pitchFamily="34" charset="0"/>
                <a:ea typeface="Calibri" panose="020F0502020204030204" pitchFamily="34" charset="0"/>
                <a:cs typeface="Times New Roman" panose="02020603050405020304" pitchFamily="18" charset="0"/>
              </a:rPr>
              <a:t>team </a:t>
            </a:r>
            <a:r>
              <a:rPr lang="is-IS" sz="1050" dirty="0" smtClean="0">
                <a:latin typeface="Calibri" panose="020F0502020204030204" pitchFamily="34" charset="0"/>
                <a:ea typeface="Calibri" panose="020F0502020204030204" pitchFamily="34" charset="0"/>
                <a:cs typeface="Times New Roman" panose="02020603050405020304" pitchFamily="18" charset="0"/>
              </a:rPr>
              <a:t>shares know-ledge </a:t>
            </a:r>
            <a:r>
              <a:rPr lang="is-IS" sz="1050" dirty="0">
                <a:latin typeface="Calibri" panose="020F0502020204030204" pitchFamily="34" charset="0"/>
                <a:ea typeface="Calibri" panose="020F0502020204030204" pitchFamily="34" charset="0"/>
                <a:cs typeface="Times New Roman" panose="02020603050405020304" pitchFamily="18" charset="0"/>
              </a:rPr>
              <a:t>and projects to ensure  everything is done timely and in the best possible quality. </a:t>
            </a:r>
          </a:p>
          <a:p>
            <a:pPr algn="just">
              <a:lnSpc>
                <a:spcPct val="107000"/>
              </a:lnSpc>
            </a:pPr>
            <a:r>
              <a:rPr lang="is-IS" sz="1050" dirty="0">
                <a:latin typeface="Calibri" panose="020F0502020204030204" pitchFamily="34" charset="0"/>
                <a:ea typeface="Calibri" panose="020F0502020204030204" pitchFamily="34" charset="0"/>
                <a:cs typeface="Times New Roman" panose="02020603050405020304" pitchFamily="18" charset="0"/>
              </a:rPr>
              <a:t>The picture on the left was taken in January this year, at one of ICI's  mountain team tours where </a:t>
            </a:r>
            <a:r>
              <a:rPr lang="is-IS" sz="1050" dirty="0" smtClean="0">
                <a:latin typeface="Calibri" panose="020F0502020204030204" pitchFamily="34" charset="0"/>
                <a:ea typeface="Calibri" panose="020F0502020204030204" pitchFamily="34" charset="0"/>
                <a:cs typeface="Times New Roman" panose="02020603050405020304" pitchFamily="18" charset="0"/>
              </a:rPr>
              <a:t>they spent </a:t>
            </a:r>
            <a:r>
              <a:rPr lang="is-IS" sz="1050" dirty="0">
                <a:latin typeface="Calibri" panose="020F0502020204030204" pitchFamily="34" charset="0"/>
                <a:ea typeface="Calibri" panose="020F0502020204030204" pitchFamily="34" charset="0"/>
                <a:cs typeface="Times New Roman" panose="02020603050405020304" pitchFamily="18" charset="0"/>
              </a:rPr>
              <a:t>some time after work with a pleasant workout in the  </a:t>
            </a:r>
            <a:r>
              <a:rPr lang="is-IS" sz="1050" dirty="0" smtClean="0">
                <a:latin typeface="Calibri" panose="020F0502020204030204" pitchFamily="34" charset="0"/>
                <a:ea typeface="Calibri" panose="020F0502020204030204" pitchFamily="34" charset="0"/>
                <a:cs typeface="Times New Roman" panose="02020603050405020304" pitchFamily="18" charset="0"/>
              </a:rPr>
              <a:t>beautiful </a:t>
            </a:r>
            <a:r>
              <a:rPr lang="is-IS" sz="1050" dirty="0">
                <a:latin typeface="Calibri" panose="020F0502020204030204" pitchFamily="34" charset="0"/>
                <a:ea typeface="Calibri" panose="020F0502020204030204" pitchFamily="34" charset="0"/>
                <a:cs typeface="Times New Roman" panose="02020603050405020304" pitchFamily="18" charset="0"/>
              </a:rPr>
              <a:t>nature of  Iceland. </a:t>
            </a:r>
          </a:p>
          <a:p>
            <a:pPr algn="just">
              <a:lnSpc>
                <a:spcPct val="107000"/>
              </a:lnSpc>
            </a:pPr>
            <a:r>
              <a:rPr lang="is-IS" sz="1050" dirty="0">
                <a:latin typeface="Calibri" panose="020F0502020204030204" pitchFamily="34" charset="0"/>
                <a:ea typeface="Calibri" panose="020F0502020204030204" pitchFamily="34" charset="0"/>
                <a:cs typeface="Times New Roman" panose="02020603050405020304" pitchFamily="18" charset="0"/>
              </a:rPr>
              <a:t>From the left you see </a:t>
            </a:r>
            <a:r>
              <a:rPr lang="is-IS" sz="1050" dirty="0" smtClean="0">
                <a:latin typeface="Calibri" panose="020F0502020204030204" pitchFamily="34" charset="0"/>
                <a:ea typeface="Calibri" panose="020F0502020204030204" pitchFamily="34" charset="0"/>
                <a:cs typeface="Times New Roman" panose="02020603050405020304" pitchFamily="18" charset="0"/>
              </a:rPr>
              <a:t>Jonina, the accountant. </a:t>
            </a:r>
            <a:r>
              <a:rPr lang="is-IS" sz="1050" dirty="0">
                <a:latin typeface="Calibri" panose="020F0502020204030204" pitchFamily="34" charset="0"/>
                <a:ea typeface="Calibri" panose="020F0502020204030204" pitchFamily="34" charset="0"/>
                <a:cs typeface="Times New Roman" panose="02020603050405020304" pitchFamily="18" charset="0"/>
              </a:rPr>
              <a:t>She is responsible for  loss </a:t>
            </a:r>
            <a:r>
              <a:rPr lang="is-IS" sz="1050" dirty="0" smtClean="0">
                <a:latin typeface="Calibri" panose="020F0502020204030204" pitchFamily="34" charset="0"/>
                <a:ea typeface="Calibri" panose="020F0502020204030204" pitchFamily="34" charset="0"/>
                <a:cs typeface="Times New Roman" panose="02020603050405020304" pitchFamily="18" charset="0"/>
              </a:rPr>
              <a:t>information. </a:t>
            </a:r>
            <a:r>
              <a:rPr lang="is-IS" sz="1050" dirty="0">
                <a:latin typeface="Calibri" panose="020F0502020204030204" pitchFamily="34" charset="0"/>
                <a:ea typeface="Calibri" panose="020F0502020204030204" pitchFamily="34" charset="0"/>
                <a:cs typeface="Times New Roman" panose="02020603050405020304" pitchFamily="18" charset="0"/>
              </a:rPr>
              <a:t>In the past two years she has been working hard on collecting  information about losses 30 years back in time. Next is Tinna, the </a:t>
            </a:r>
            <a:r>
              <a:rPr lang="is-IS" sz="1050" dirty="0" smtClean="0">
                <a:latin typeface="Calibri" panose="020F0502020204030204" pitchFamily="34" charset="0"/>
                <a:ea typeface="Calibri" panose="020F0502020204030204" pitchFamily="34" charset="0"/>
                <a:cs typeface="Times New Roman" panose="02020603050405020304" pitchFamily="18" charset="0"/>
              </a:rPr>
              <a:t>quality </a:t>
            </a:r>
            <a:r>
              <a:rPr lang="is-IS" sz="1050" dirty="0">
                <a:latin typeface="Calibri" panose="020F0502020204030204" pitchFamily="34" charset="0"/>
                <a:ea typeface="Calibri" panose="020F0502020204030204" pitchFamily="34" charset="0"/>
                <a:cs typeface="Times New Roman" panose="02020603050405020304" pitchFamily="18" charset="0"/>
              </a:rPr>
              <a:t>manager and treasurer. She makes sure all </a:t>
            </a:r>
            <a:r>
              <a:rPr lang="is-IS" sz="1050" dirty="0" smtClean="0">
                <a:latin typeface="Calibri" panose="020F0502020204030204" pitchFamily="34" charset="0"/>
                <a:ea typeface="Calibri" panose="020F0502020204030204" pitchFamily="34" charset="0"/>
                <a:cs typeface="Times New Roman" panose="02020603050405020304" pitchFamily="18" charset="0"/>
              </a:rPr>
              <a:t>procedures </a:t>
            </a:r>
            <a:r>
              <a:rPr lang="is-IS" sz="1050" dirty="0">
                <a:latin typeface="Calibri" panose="020F0502020204030204" pitchFamily="34" charset="0"/>
                <a:ea typeface="Calibri" panose="020F0502020204030204" pitchFamily="34" charset="0"/>
                <a:cs typeface="Times New Roman" panose="02020603050405020304" pitchFamily="18" charset="0"/>
              </a:rPr>
              <a:t>are up to date and takes good care of all payments to ICI' claimants. Jon Orvar is well known by most of ICI's reinsurers. He is the risk and modelling analyst. Halldor is ICI‘s lawyer and </a:t>
            </a:r>
            <a:r>
              <a:rPr lang="is-IS" sz="1050" dirty="0" smtClean="0">
                <a:latin typeface="Calibri" panose="020F0502020204030204" pitchFamily="34" charset="0"/>
                <a:ea typeface="Calibri" panose="020F0502020204030204" pitchFamily="34" charset="0"/>
                <a:cs typeface="Times New Roman" panose="02020603050405020304" pitchFamily="18" charset="0"/>
              </a:rPr>
              <a:t>responsible </a:t>
            </a:r>
            <a:r>
              <a:rPr lang="is-IS" sz="1050" dirty="0">
                <a:latin typeface="Calibri" panose="020F0502020204030204" pitchFamily="34" charset="0"/>
                <a:ea typeface="Calibri" panose="020F0502020204030204" pitchFamily="34" charset="0"/>
                <a:cs typeface="Times New Roman" panose="02020603050405020304" pitchFamily="18" charset="0"/>
              </a:rPr>
              <a:t>for </a:t>
            </a:r>
            <a:r>
              <a:rPr lang="is-IS" sz="1050" dirty="0" smtClean="0">
                <a:latin typeface="Calibri" panose="020F0502020204030204" pitchFamily="34" charset="0"/>
                <a:ea typeface="Calibri" panose="020F0502020204030204" pitchFamily="34" charset="0"/>
                <a:cs typeface="Times New Roman" panose="02020603050405020304" pitchFamily="18" charset="0"/>
              </a:rPr>
              <a:t>preparing disputed </a:t>
            </a:r>
            <a:r>
              <a:rPr lang="is-IS" sz="1050" dirty="0">
                <a:latin typeface="Calibri" panose="020F0502020204030204" pitchFamily="34" charset="0"/>
                <a:ea typeface="Calibri" panose="020F0502020204030204" pitchFamily="34" charset="0"/>
                <a:cs typeface="Times New Roman" panose="02020603050405020304" pitchFamily="18" charset="0"/>
              </a:rPr>
              <a:t>claims and  negotiations with  claimants. On the right side  is Hulda, ICI‘s CEO. </a:t>
            </a:r>
          </a:p>
        </p:txBody>
      </p:sp>
      <p:sp>
        <p:nvSpPr>
          <p:cNvPr id="22" name="Rectangle 21"/>
          <p:cNvSpPr/>
          <p:nvPr/>
        </p:nvSpPr>
        <p:spPr>
          <a:xfrm>
            <a:off x="1148036" y="8645758"/>
            <a:ext cx="7504128" cy="438069"/>
          </a:xfrm>
          <a:prstGeom prst="rect">
            <a:avLst/>
          </a:prstGeom>
        </p:spPr>
        <p:txBody>
          <a:bodyPr wrap="square">
            <a:spAutoFit/>
          </a:bodyPr>
          <a:lstStyle/>
          <a:p>
            <a:pPr lvl="0" algn="just">
              <a:lnSpc>
                <a:spcPct val="107000"/>
              </a:lnSpc>
              <a:spcAft>
                <a:spcPts val="800"/>
              </a:spcAft>
            </a:pPr>
            <a:r>
              <a:rPr lang="is-IS" sz="1050" dirty="0">
                <a:solidFill>
                  <a:prstClr val="black"/>
                </a:solidFill>
                <a:latin typeface="Calibri" panose="020F0502020204030204" pitchFamily="34" charset="0"/>
                <a:ea typeface="Calibri" panose="020F0502020204030204" pitchFamily="34" charset="0"/>
                <a:cs typeface="Times New Roman" panose="02020603050405020304" pitchFamily="18" charset="0"/>
              </a:rPr>
              <a:t>She is responsible for daily operations at ICI.  Furthermore she is the one who is responsible for handling  claims , from single claims to catastrophic events. Having this great team on her side, she is sure that ICI will succed in any upcoming operations. </a:t>
            </a:r>
          </a:p>
        </p:txBody>
      </p:sp>
      <p:sp>
        <p:nvSpPr>
          <p:cNvPr id="11" name="Rectangle 10"/>
          <p:cNvSpPr/>
          <p:nvPr/>
        </p:nvSpPr>
        <p:spPr>
          <a:xfrm>
            <a:off x="8905505" y="6572350"/>
            <a:ext cx="682995" cy="14904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vert270" rtlCol="0" anchor="t"/>
          <a:lstStyle/>
          <a:p>
            <a:pPr algn="ctr"/>
            <a:r>
              <a:rPr lang="is-IS" b="1" dirty="0">
                <a:solidFill>
                  <a:srgbClr val="005674"/>
                </a:solidFill>
              </a:rPr>
              <a:t>Management</a:t>
            </a:r>
          </a:p>
        </p:txBody>
      </p:sp>
      <p:sp>
        <p:nvSpPr>
          <p:cNvPr id="29" name="TextBox 28"/>
          <p:cNvSpPr txBox="1"/>
          <p:nvPr/>
        </p:nvSpPr>
        <p:spPr>
          <a:xfrm>
            <a:off x="1867174" y="1668620"/>
            <a:ext cx="6768826" cy="1449115"/>
          </a:xfrm>
          <a:prstGeom prst="rect">
            <a:avLst/>
          </a:prstGeom>
          <a:noFill/>
        </p:spPr>
        <p:txBody>
          <a:bodyPr wrap="square" rtlCol="0">
            <a:spAutoFit/>
          </a:bodyPr>
          <a:lstStyle/>
          <a:p>
            <a:r>
              <a:rPr lang="en-GB" sz="1600" b="1" dirty="0" smtClean="0">
                <a:solidFill>
                  <a:srgbClr val="005674"/>
                </a:solidFill>
              </a:rPr>
              <a:t>Board of Directors</a:t>
            </a:r>
          </a:p>
          <a:p>
            <a:endParaRPr lang="en-GB" sz="1600" b="1" dirty="0"/>
          </a:p>
          <a:p>
            <a:pPr algn="just">
              <a:lnSpc>
                <a:spcPct val="107000"/>
              </a:lnSpc>
            </a:pPr>
            <a:r>
              <a:rPr lang="is-IS" sz="1050" dirty="0">
                <a:latin typeface="Calibri" panose="020F0502020204030204" pitchFamily="34" charset="0"/>
                <a:ea typeface="Calibri" panose="020F0502020204030204" pitchFamily="34" charset="0"/>
                <a:cs typeface="Times New Roman" panose="02020603050405020304" pitchFamily="18" charset="0"/>
              </a:rPr>
              <a:t>ICI‘s board of directors is comprised of </a:t>
            </a:r>
            <a:r>
              <a:rPr lang="is-IS" sz="1050" dirty="0" smtClean="0">
                <a:latin typeface="Calibri" panose="020F0502020204030204" pitchFamily="34" charset="0"/>
                <a:ea typeface="Calibri" panose="020F0502020204030204" pitchFamily="34" charset="0"/>
                <a:cs typeface="Times New Roman" panose="02020603050405020304" pitchFamily="18" charset="0"/>
              </a:rPr>
              <a:t>5 </a:t>
            </a:r>
            <a:r>
              <a:rPr lang="is-IS" sz="1050" dirty="0">
                <a:latin typeface="Calibri" panose="020F0502020204030204" pitchFamily="34" charset="0"/>
                <a:ea typeface="Calibri" panose="020F0502020204030204" pitchFamily="34" charset="0"/>
                <a:cs typeface="Times New Roman" panose="02020603050405020304" pitchFamily="18" charset="0"/>
              </a:rPr>
              <a:t>members that are appointed for </a:t>
            </a:r>
            <a:r>
              <a:rPr lang="is-IS" sz="1050" dirty="0" smtClean="0">
                <a:latin typeface="Calibri" panose="020F0502020204030204" pitchFamily="34" charset="0"/>
                <a:ea typeface="Calibri" panose="020F0502020204030204" pitchFamily="34" charset="0"/>
                <a:cs typeface="Times New Roman" panose="02020603050405020304" pitchFamily="18" charset="0"/>
              </a:rPr>
              <a:t>4 </a:t>
            </a:r>
            <a:r>
              <a:rPr lang="is-IS" sz="1050" dirty="0">
                <a:latin typeface="Calibri" panose="020F0502020204030204" pitchFamily="34" charset="0"/>
                <a:ea typeface="Calibri" panose="020F0502020204030204" pitchFamily="34" charset="0"/>
                <a:cs typeface="Times New Roman" panose="02020603050405020304" pitchFamily="18" charset="0"/>
              </a:rPr>
              <a:t>years at a time. </a:t>
            </a:r>
            <a:r>
              <a:rPr lang="is-IS" sz="1050" dirty="0" smtClean="0">
                <a:latin typeface="Calibri" panose="020F0502020204030204" pitchFamily="34" charset="0"/>
                <a:ea typeface="Calibri" panose="020F0502020204030204" pitchFamily="34" charset="0"/>
                <a:cs typeface="Times New Roman" panose="02020603050405020304" pitchFamily="18" charset="0"/>
              </a:rPr>
              <a:t>3 </a:t>
            </a:r>
            <a:r>
              <a:rPr lang="is-IS" sz="1050" dirty="0">
                <a:latin typeface="Calibri" panose="020F0502020204030204" pitchFamily="34" charset="0"/>
                <a:ea typeface="Calibri" panose="020F0502020204030204" pitchFamily="34" charset="0"/>
                <a:cs typeface="Times New Roman" panose="02020603050405020304" pitchFamily="18" charset="0"/>
              </a:rPr>
              <a:t>members are appointed by the Icelandic Parliament, one by the Icelandic Financial Services Associations and one by the Minister of Finance and Economic Affairs. </a:t>
            </a:r>
            <a:r>
              <a:rPr lang="is-IS" sz="1050" dirty="0" smtClean="0">
                <a:latin typeface="Calibri" panose="020F0502020204030204" pitchFamily="34" charset="0"/>
                <a:ea typeface="Calibri" panose="020F0502020204030204" pitchFamily="34" charset="0"/>
                <a:cs typeface="Times New Roman" panose="02020603050405020304" pitchFamily="18" charset="0"/>
              </a:rPr>
              <a:t>The </a:t>
            </a:r>
            <a:r>
              <a:rPr lang="is-IS" sz="1050" dirty="0">
                <a:latin typeface="Calibri" panose="020F0502020204030204" pitchFamily="34" charset="0"/>
                <a:ea typeface="Calibri" panose="020F0502020204030204" pitchFamily="34" charset="0"/>
                <a:cs typeface="Times New Roman" panose="02020603050405020304" pitchFamily="18" charset="0"/>
              </a:rPr>
              <a:t>board of directors 2015-2019 (from left):  Vigdís Halldórsdóttir, Adolf Guðmundsson, Sigurður Kári Kristjánsson (Chairman of the Board), Ragnar </a:t>
            </a:r>
            <a:r>
              <a:rPr lang="is-IS" sz="1050" dirty="0" smtClean="0">
                <a:latin typeface="Calibri" panose="020F0502020204030204" pitchFamily="34" charset="0"/>
                <a:ea typeface="Calibri" panose="020F0502020204030204" pitchFamily="34" charset="0"/>
                <a:cs typeface="Times New Roman" panose="02020603050405020304" pitchFamily="18" charset="0"/>
              </a:rPr>
              <a:t>Þorsteinsson </a:t>
            </a:r>
            <a:r>
              <a:rPr lang="is-IS" sz="1050" dirty="0">
                <a:latin typeface="Calibri" panose="020F0502020204030204" pitchFamily="34" charset="0"/>
                <a:ea typeface="Calibri" panose="020F0502020204030204" pitchFamily="34" charset="0"/>
                <a:cs typeface="Times New Roman" panose="02020603050405020304" pitchFamily="18" charset="0"/>
              </a:rPr>
              <a:t>and Lína Björg Tryggvadóttir</a:t>
            </a:r>
            <a:r>
              <a:rPr lang="is-IS" sz="1050" dirty="0" smtClean="0">
                <a:latin typeface="Calibri" panose="020F0502020204030204" pitchFamily="34" charset="0"/>
                <a:ea typeface="Calibri" panose="020F0502020204030204" pitchFamily="34" charset="0"/>
                <a:cs typeface="Times New Roman" panose="02020603050405020304" pitchFamily="18" charset="0"/>
              </a:rPr>
              <a:t>. </a:t>
            </a:r>
            <a:r>
              <a:rPr lang="is-IS" sz="1050" dirty="0"/>
              <a:t>All board members </a:t>
            </a:r>
            <a:r>
              <a:rPr lang="is-IS" sz="1050" dirty="0" smtClean="0"/>
              <a:t>have kjkljkjjkjkj. </a:t>
            </a:r>
            <a:endParaRPr lang="is-IS" sz="1050" dirty="0"/>
          </a:p>
        </p:txBody>
      </p:sp>
      <p:sp>
        <p:nvSpPr>
          <p:cNvPr id="30" name="TextBox 29"/>
          <p:cNvSpPr txBox="1"/>
          <p:nvPr/>
        </p:nvSpPr>
        <p:spPr>
          <a:xfrm>
            <a:off x="6280150" y="2831738"/>
            <a:ext cx="2349500" cy="2853345"/>
          </a:xfrm>
          <a:prstGeom prst="rect">
            <a:avLst/>
          </a:prstGeom>
          <a:noFill/>
        </p:spPr>
        <p:txBody>
          <a:bodyPr wrap="square" rtlCol="0">
            <a:spAutoFit/>
          </a:bodyPr>
          <a:lstStyle/>
          <a:p>
            <a:pPr algn="just">
              <a:lnSpc>
                <a:spcPct val="107000"/>
              </a:lnSpc>
              <a:spcAft>
                <a:spcPts val="800"/>
              </a:spcAft>
            </a:pPr>
            <a:r>
              <a:rPr lang="is-IS" sz="1050" dirty="0">
                <a:latin typeface="Calibri" panose="020F0502020204030204" pitchFamily="34" charset="0"/>
                <a:ea typeface="Calibri" panose="020F0502020204030204" pitchFamily="34" charset="0"/>
                <a:cs typeface="Times New Roman" panose="02020603050405020304" pitchFamily="18" charset="0"/>
              </a:rPr>
              <a:t>substantial professional experience and hold university degrees in either law or business administration. The CEO, Hulda Ragnheiður Árnadóttir (center </a:t>
            </a:r>
            <a:r>
              <a:rPr lang="is-IS" sz="1050" dirty="0" smtClean="0">
                <a:latin typeface="Calibri" panose="020F0502020204030204" pitchFamily="34" charset="0"/>
                <a:ea typeface="Calibri" panose="020F0502020204030204" pitchFamily="34" charset="0"/>
                <a:cs typeface="Times New Roman" panose="02020603050405020304" pitchFamily="18" charset="0"/>
              </a:rPr>
              <a:t>right) is </a:t>
            </a:r>
            <a:r>
              <a:rPr lang="is-IS" sz="1050" dirty="0">
                <a:latin typeface="Calibri" panose="020F0502020204030204" pitchFamily="34" charset="0"/>
                <a:ea typeface="Calibri" panose="020F0502020204030204" pitchFamily="34" charset="0"/>
                <a:cs typeface="Times New Roman" panose="02020603050405020304" pitchFamily="18" charset="0"/>
              </a:rPr>
              <a:t>recruited by the board of directors. She holds a M.Sc. Degree in banking, finance and multinational business as well as diplomas in good governance, public administration and management. Prior to joining ICI in </a:t>
            </a:r>
            <a:r>
              <a:rPr lang="is-IS" sz="1050" dirty="0" smtClean="0">
                <a:latin typeface="Calibri" panose="020F0502020204030204" pitchFamily="34" charset="0"/>
                <a:ea typeface="Calibri" panose="020F0502020204030204" pitchFamily="34" charset="0"/>
                <a:cs typeface="Times New Roman" panose="02020603050405020304" pitchFamily="18" charset="0"/>
              </a:rPr>
              <a:t>2010 Hulda </a:t>
            </a:r>
            <a:r>
              <a:rPr lang="is-IS" sz="1050" dirty="0">
                <a:latin typeface="Calibri" panose="020F0502020204030204" pitchFamily="34" charset="0"/>
                <a:ea typeface="Calibri" panose="020F0502020204030204" pitchFamily="34" charset="0"/>
                <a:cs typeface="Times New Roman" panose="02020603050405020304" pitchFamily="18" charset="0"/>
              </a:rPr>
              <a:t>was an internal auditor at Arion Bank.</a:t>
            </a:r>
          </a:p>
          <a:p>
            <a:pPr algn="just"/>
            <a:r>
              <a:rPr lang="is-IS" sz="1050" dirty="0"/>
              <a:t> </a:t>
            </a:r>
          </a:p>
          <a:p>
            <a:pPr algn="just"/>
            <a:endParaRPr lang="en-GB" sz="1050" dirty="0"/>
          </a:p>
          <a:p>
            <a:pPr algn="just"/>
            <a:endParaRPr lang="is-IS" sz="1050" dirty="0"/>
          </a:p>
        </p:txBody>
      </p:sp>
      <p:pic>
        <p:nvPicPr>
          <p:cNvPr id="31" name="Picture 30"/>
          <p:cNvPicPr>
            <a:picLocks noChangeAspect="1"/>
          </p:cNvPicPr>
          <p:nvPr/>
        </p:nvPicPr>
        <p:blipFill rotWithShape="1">
          <a:blip r:embed="rId3" cstate="print">
            <a:extLst>
              <a:ext uri="{28A0092B-C50C-407E-A947-70E740481C1C}">
                <a14:useLocalDpi xmlns:a14="http://schemas.microsoft.com/office/drawing/2010/main" val="0"/>
              </a:ext>
            </a:extLst>
          </a:blip>
          <a:srcRect t="18414" b="6126"/>
          <a:stretch/>
        </p:blipFill>
        <p:spPr>
          <a:xfrm>
            <a:off x="1942271" y="2912441"/>
            <a:ext cx="4331529" cy="2045170"/>
          </a:xfrm>
          <a:prstGeom prst="rect">
            <a:avLst/>
          </a:prstGeom>
        </p:spPr>
      </p:pic>
      <p:pic>
        <p:nvPicPr>
          <p:cNvPr id="3" name="Picture 2"/>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85705" y="2264647"/>
            <a:ext cx="659929" cy="700235"/>
          </a:xfrm>
          <a:prstGeom prst="rect">
            <a:avLst/>
          </a:prstGeom>
        </p:spPr>
      </p:pic>
      <p:sp>
        <p:nvSpPr>
          <p:cNvPr id="34" name="Oval 33"/>
          <p:cNvSpPr/>
          <p:nvPr/>
        </p:nvSpPr>
        <p:spPr>
          <a:xfrm>
            <a:off x="1148036" y="2272733"/>
            <a:ext cx="719136" cy="726454"/>
          </a:xfrm>
          <a:prstGeom prst="ellipse">
            <a:avLst/>
          </a:prstGeom>
          <a:noFill/>
          <a:ln w="222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602543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050251" y="1730976"/>
            <a:ext cx="719136" cy="666750"/>
          </a:xfrm>
          <a:prstGeom prst="ellipse">
            <a:avLst/>
          </a:prstGeom>
          <a:noFill/>
          <a:ln w="2222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1400"/>
          </a:p>
        </p:txBody>
      </p:sp>
      <p:pic>
        <p:nvPicPr>
          <p:cNvPr id="9" name="Picture 8"/>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backgroundRemoval t="278" b="100000" l="0" r="100000">
                        <a14:foregroundMark x1="25556" y1="31111" x2="25556" y2="31111"/>
                        <a14:backgroundMark x1="14444" y1="8333" x2="14444" y2="8333"/>
                      </a14:backgroundRemoval>
                    </a14:imgEffect>
                  </a14:imgLayer>
                </a14:imgProps>
              </a:ext>
              <a:ext uri="{28A0092B-C50C-407E-A947-70E740481C1C}">
                <a14:useLocalDpi xmlns:a14="http://schemas.microsoft.com/office/drawing/2010/main" val="0"/>
              </a:ext>
            </a:extLst>
          </a:blip>
          <a:stretch>
            <a:fillRect/>
          </a:stretch>
        </p:blipFill>
        <p:spPr>
          <a:xfrm>
            <a:off x="1130419" y="1815103"/>
            <a:ext cx="558800" cy="558800"/>
          </a:xfrm>
          <a:prstGeom prst="rect">
            <a:avLst/>
          </a:prstGeom>
        </p:spPr>
      </p:pic>
      <p:sp>
        <p:nvSpPr>
          <p:cNvPr id="35" name="Rectangle 34"/>
          <p:cNvSpPr/>
          <p:nvPr/>
        </p:nvSpPr>
        <p:spPr>
          <a:xfrm>
            <a:off x="1886798" y="1879685"/>
            <a:ext cx="1105495" cy="307777"/>
          </a:xfrm>
          <a:prstGeom prst="rect">
            <a:avLst/>
          </a:prstGeom>
        </p:spPr>
        <p:txBody>
          <a:bodyPr wrap="none">
            <a:spAutoFit/>
          </a:bodyPr>
          <a:lstStyle/>
          <a:p>
            <a:r>
              <a:rPr lang="en-GB" sz="1400" dirty="0" smtClean="0"/>
              <a:t>Earthquakes</a:t>
            </a:r>
            <a:endParaRPr lang="en-GB" sz="1400" dirty="0"/>
          </a:p>
        </p:txBody>
      </p:sp>
      <p:grpSp>
        <p:nvGrpSpPr>
          <p:cNvPr id="15" name="Group 14"/>
          <p:cNvGrpSpPr/>
          <p:nvPr/>
        </p:nvGrpSpPr>
        <p:grpSpPr>
          <a:xfrm>
            <a:off x="4884989" y="1707153"/>
            <a:ext cx="719136" cy="666750"/>
            <a:chOff x="2154489" y="2437789"/>
            <a:chExt cx="719136" cy="666750"/>
          </a:xfrm>
        </p:grpSpPr>
        <p:sp>
          <p:nvSpPr>
            <p:cNvPr id="5" name="Oval 4"/>
            <p:cNvSpPr/>
            <p:nvPr/>
          </p:nvSpPr>
          <p:spPr>
            <a:xfrm>
              <a:off x="2154489" y="2437789"/>
              <a:ext cx="719136" cy="666750"/>
            </a:xfrm>
            <a:prstGeom prst="ellipse">
              <a:avLst/>
            </a:prstGeom>
            <a:noFill/>
            <a:ln w="2222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1400"/>
            </a:p>
          </p:txBody>
        </p:sp>
        <p:pic>
          <p:nvPicPr>
            <p:cNvPr id="6" name="Picture 5"/>
            <p:cNvPicPr>
              <a:picLocks noChangeAspect="1"/>
            </p:cNvPicPr>
            <p:nvPr/>
          </p:nvPicPr>
          <p:blipFill rotWithShape="1">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ackgroundRemoval t="0" b="99595" l="0" r="100000">
                          <a14:foregroundMark x1="32533" y1="24696" x2="32533" y2="24696"/>
                          <a14:foregroundMark x1="25475" y1="72105" x2="25475" y2="72105"/>
                          <a14:backgroundMark x1="61600" y1="66397" x2="61600" y2="66397"/>
                          <a14:backgroundMark x1="72800" y1="12146" x2="72800" y2="12146"/>
                          <a14:backgroundMark x1="88000" y1="12955" x2="88000" y2="12955"/>
                          <a14:backgroundMark x1="85600" y1="34818" x2="85600" y2="34818"/>
                          <a14:backgroundMark x1="76800" y1="36842" x2="76800" y2="36842"/>
                          <a14:backgroundMark x1="77600" y1="65182" x2="77600" y2="65182"/>
                          <a14:backgroundMark x1="77600" y1="57085" x2="77600" y2="57085"/>
                          <a14:backgroundMark x1="89067" y1="53441" x2="89067" y2="53441"/>
                          <a14:backgroundMark x1="78400" y1="82591" x2="78400" y2="82591"/>
                          <a14:backgroundMark x1="89067" y1="80972" x2="89067" y2="80972"/>
                          <a14:backgroundMark x1="49867" y1="34818" x2="49867" y2="34818"/>
                          <a14:backgroundMark x1="57333" y1="69231" x2="57333" y2="69231"/>
                        </a14:backgroundRemoval>
                      </a14:imgEffect>
                    </a14:imgLayer>
                  </a14:imgProps>
                </a:ext>
                <a:ext uri="{28A0092B-C50C-407E-A947-70E740481C1C}">
                  <a14:useLocalDpi xmlns:a14="http://schemas.microsoft.com/office/drawing/2010/main" val="0"/>
                </a:ext>
              </a:extLst>
            </a:blip>
            <a:srcRect l="11545" t="15201" r="42125" b="14069"/>
            <a:stretch/>
          </p:blipFill>
          <p:spPr>
            <a:xfrm>
              <a:off x="2279186" y="2507639"/>
              <a:ext cx="507843" cy="560988"/>
            </a:xfrm>
            <a:prstGeom prst="rect">
              <a:avLst/>
            </a:prstGeom>
            <a:ln>
              <a:noFill/>
            </a:ln>
          </p:spPr>
        </p:pic>
      </p:grpSp>
      <p:sp>
        <p:nvSpPr>
          <p:cNvPr id="36" name="Rectangle 35"/>
          <p:cNvSpPr/>
          <p:nvPr/>
        </p:nvSpPr>
        <p:spPr>
          <a:xfrm>
            <a:off x="5646934" y="1855862"/>
            <a:ext cx="1557991" cy="307777"/>
          </a:xfrm>
          <a:prstGeom prst="rect">
            <a:avLst/>
          </a:prstGeom>
        </p:spPr>
        <p:txBody>
          <a:bodyPr wrap="none">
            <a:spAutoFit/>
          </a:bodyPr>
          <a:lstStyle/>
          <a:p>
            <a:r>
              <a:rPr lang="en-GB" sz="1400" dirty="0" smtClean="0"/>
              <a:t>Volcanic Eruptions</a:t>
            </a:r>
            <a:endParaRPr lang="en-GB" sz="1400" dirty="0"/>
          </a:p>
        </p:txBody>
      </p:sp>
      <p:grpSp>
        <p:nvGrpSpPr>
          <p:cNvPr id="20" name="Group 19"/>
          <p:cNvGrpSpPr/>
          <p:nvPr/>
        </p:nvGrpSpPr>
        <p:grpSpPr>
          <a:xfrm>
            <a:off x="1050251" y="2495922"/>
            <a:ext cx="719136" cy="702662"/>
            <a:chOff x="2091651" y="4929177"/>
            <a:chExt cx="719136" cy="702662"/>
          </a:xfrm>
        </p:grpSpPr>
        <p:pic>
          <p:nvPicPr>
            <p:cNvPr id="11" name="Picture 10"/>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119919" y="4929177"/>
              <a:ext cx="662599" cy="662599"/>
            </a:xfrm>
            <a:prstGeom prst="rect">
              <a:avLst/>
            </a:prstGeom>
            <a:ln>
              <a:noFill/>
            </a:ln>
          </p:spPr>
        </p:pic>
        <p:sp>
          <p:nvSpPr>
            <p:cNvPr id="17" name="Oval 16"/>
            <p:cNvSpPr/>
            <p:nvPr/>
          </p:nvSpPr>
          <p:spPr>
            <a:xfrm>
              <a:off x="2091651" y="4965089"/>
              <a:ext cx="719136" cy="666750"/>
            </a:xfrm>
            <a:prstGeom prst="ellipse">
              <a:avLst/>
            </a:prstGeom>
            <a:noFill/>
            <a:ln w="2222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1400"/>
            </a:p>
          </p:txBody>
        </p:sp>
      </p:grpSp>
      <p:sp>
        <p:nvSpPr>
          <p:cNvPr id="37" name="Rectangle 36"/>
          <p:cNvSpPr/>
          <p:nvPr/>
        </p:nvSpPr>
        <p:spPr>
          <a:xfrm>
            <a:off x="1897218" y="2657187"/>
            <a:ext cx="1472583" cy="307777"/>
          </a:xfrm>
          <a:prstGeom prst="rect">
            <a:avLst/>
          </a:prstGeom>
        </p:spPr>
        <p:txBody>
          <a:bodyPr wrap="none">
            <a:spAutoFit/>
          </a:bodyPr>
          <a:lstStyle/>
          <a:p>
            <a:r>
              <a:rPr lang="en-GB" sz="1400" dirty="0" smtClean="0"/>
              <a:t>Snow Avalanches</a:t>
            </a:r>
            <a:endParaRPr lang="en-GB" sz="1400" dirty="0"/>
          </a:p>
        </p:txBody>
      </p:sp>
      <p:pic>
        <p:nvPicPr>
          <p:cNvPr id="12" name="Picture 11"/>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29717" y="2568856"/>
            <a:ext cx="534618" cy="529827"/>
          </a:xfrm>
          <a:prstGeom prst="rect">
            <a:avLst/>
          </a:prstGeom>
        </p:spPr>
      </p:pic>
      <p:sp>
        <p:nvSpPr>
          <p:cNvPr id="18" name="Oval 17"/>
          <p:cNvSpPr/>
          <p:nvPr/>
        </p:nvSpPr>
        <p:spPr>
          <a:xfrm>
            <a:off x="4884989" y="2501570"/>
            <a:ext cx="719136" cy="666750"/>
          </a:xfrm>
          <a:prstGeom prst="ellipse">
            <a:avLst/>
          </a:prstGeom>
          <a:noFill/>
          <a:ln w="2222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1400"/>
          </a:p>
        </p:txBody>
      </p:sp>
      <p:sp>
        <p:nvSpPr>
          <p:cNvPr id="38" name="Rectangle 37"/>
          <p:cNvSpPr/>
          <p:nvPr/>
        </p:nvSpPr>
        <p:spPr>
          <a:xfrm>
            <a:off x="5656299" y="2620404"/>
            <a:ext cx="2733825" cy="307777"/>
          </a:xfrm>
          <a:prstGeom prst="rect">
            <a:avLst/>
          </a:prstGeom>
        </p:spPr>
        <p:txBody>
          <a:bodyPr wrap="none">
            <a:spAutoFit/>
          </a:bodyPr>
          <a:lstStyle/>
          <a:p>
            <a:r>
              <a:rPr lang="en-GB" sz="1400" dirty="0"/>
              <a:t>Landslides - </a:t>
            </a:r>
            <a:r>
              <a:rPr lang="en-GB" sz="1400" dirty="0" err="1" smtClean="0"/>
              <a:t>Rockfall</a:t>
            </a:r>
            <a:r>
              <a:rPr lang="en-GB" sz="1400" dirty="0" smtClean="0"/>
              <a:t> </a:t>
            </a:r>
            <a:r>
              <a:rPr lang="en-GB" sz="1400" dirty="0"/>
              <a:t>- Mud Floods</a:t>
            </a:r>
          </a:p>
        </p:txBody>
      </p:sp>
      <p:grpSp>
        <p:nvGrpSpPr>
          <p:cNvPr id="34" name="Group 33"/>
          <p:cNvGrpSpPr/>
          <p:nvPr/>
        </p:nvGrpSpPr>
        <p:grpSpPr>
          <a:xfrm>
            <a:off x="1050251" y="3332692"/>
            <a:ext cx="719136" cy="666750"/>
            <a:chOff x="1021982" y="4708768"/>
            <a:chExt cx="719136" cy="666750"/>
          </a:xfrm>
        </p:grpSpPr>
        <p:pic>
          <p:nvPicPr>
            <p:cNvPr id="13" name="Picture 12"/>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7457" y="4724124"/>
              <a:ext cx="556284" cy="556284"/>
            </a:xfrm>
            <a:prstGeom prst="rect">
              <a:avLst/>
            </a:prstGeom>
            <a:ln>
              <a:noFill/>
            </a:ln>
          </p:spPr>
        </p:pic>
        <p:sp>
          <p:nvSpPr>
            <p:cNvPr id="14" name="Oval 13"/>
            <p:cNvSpPr/>
            <p:nvPr/>
          </p:nvSpPr>
          <p:spPr>
            <a:xfrm>
              <a:off x="1021982" y="4708768"/>
              <a:ext cx="719136" cy="666750"/>
            </a:xfrm>
            <a:prstGeom prst="ellipse">
              <a:avLst/>
            </a:prstGeom>
            <a:noFill/>
            <a:ln w="2222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1400"/>
            </a:p>
          </p:txBody>
        </p:sp>
      </p:grpSp>
      <p:sp>
        <p:nvSpPr>
          <p:cNvPr id="39" name="Rectangle 38"/>
          <p:cNvSpPr/>
          <p:nvPr/>
        </p:nvSpPr>
        <p:spPr>
          <a:xfrm>
            <a:off x="1919319" y="3445861"/>
            <a:ext cx="671979" cy="307777"/>
          </a:xfrm>
          <a:prstGeom prst="rect">
            <a:avLst/>
          </a:prstGeom>
        </p:spPr>
        <p:txBody>
          <a:bodyPr wrap="none">
            <a:spAutoFit/>
          </a:bodyPr>
          <a:lstStyle/>
          <a:p>
            <a:r>
              <a:rPr lang="en-GB" sz="1400" dirty="0" smtClean="0"/>
              <a:t>Floods</a:t>
            </a:r>
            <a:endParaRPr lang="en-GB" sz="1400" dirty="0"/>
          </a:p>
        </p:txBody>
      </p:sp>
      <p:sp>
        <p:nvSpPr>
          <p:cNvPr id="50" name="TextBox 49"/>
          <p:cNvSpPr txBox="1"/>
          <p:nvPr/>
        </p:nvSpPr>
        <p:spPr>
          <a:xfrm>
            <a:off x="1867172" y="1096808"/>
            <a:ext cx="6754802" cy="338554"/>
          </a:xfrm>
          <a:prstGeom prst="rect">
            <a:avLst/>
          </a:prstGeom>
          <a:noFill/>
        </p:spPr>
        <p:txBody>
          <a:bodyPr wrap="square" rtlCol="0">
            <a:spAutoFit/>
          </a:bodyPr>
          <a:lstStyle/>
          <a:p>
            <a:r>
              <a:rPr lang="en-GB" sz="1600" b="1" dirty="0">
                <a:solidFill>
                  <a:srgbClr val="005674"/>
                </a:solidFill>
              </a:rPr>
              <a:t>Iceland Catastrophe Insurance covers direct </a:t>
            </a:r>
            <a:r>
              <a:rPr lang="en-GB" sz="1600" b="1" dirty="0" smtClean="0">
                <a:solidFill>
                  <a:srgbClr val="005674"/>
                </a:solidFill>
              </a:rPr>
              <a:t>Losses </a:t>
            </a:r>
            <a:r>
              <a:rPr lang="en-GB" sz="1600" b="1" dirty="0">
                <a:solidFill>
                  <a:srgbClr val="005674"/>
                </a:solidFill>
              </a:rPr>
              <a:t>from following Perils</a:t>
            </a:r>
            <a:endParaRPr lang="en-GB" sz="1200" dirty="0">
              <a:solidFill>
                <a:srgbClr val="005674"/>
              </a:solidFill>
            </a:endParaRPr>
          </a:p>
        </p:txBody>
      </p:sp>
      <p:sp>
        <p:nvSpPr>
          <p:cNvPr id="53" name="TextBox 52"/>
          <p:cNvSpPr txBox="1"/>
          <p:nvPr/>
        </p:nvSpPr>
        <p:spPr>
          <a:xfrm>
            <a:off x="1867172" y="4138234"/>
            <a:ext cx="6754802" cy="338554"/>
          </a:xfrm>
          <a:prstGeom prst="rect">
            <a:avLst/>
          </a:prstGeom>
          <a:noFill/>
        </p:spPr>
        <p:txBody>
          <a:bodyPr wrap="square" rtlCol="0">
            <a:spAutoFit/>
          </a:bodyPr>
          <a:lstStyle/>
          <a:p>
            <a:r>
              <a:rPr lang="en-GB" sz="1600" b="1" dirty="0" smtClean="0">
                <a:solidFill>
                  <a:srgbClr val="005674"/>
                </a:solidFill>
              </a:rPr>
              <a:t>It is a Compulsory Coverage for </a:t>
            </a:r>
            <a:endParaRPr lang="en-GB" sz="1600" dirty="0">
              <a:solidFill>
                <a:srgbClr val="005674"/>
              </a:solidFill>
            </a:endParaRPr>
          </a:p>
        </p:txBody>
      </p:sp>
      <p:grpSp>
        <p:nvGrpSpPr>
          <p:cNvPr id="74" name="Group 73"/>
          <p:cNvGrpSpPr/>
          <p:nvPr/>
        </p:nvGrpSpPr>
        <p:grpSpPr>
          <a:xfrm>
            <a:off x="1054300" y="5373435"/>
            <a:ext cx="719136" cy="666750"/>
            <a:chOff x="4473332" y="5059805"/>
            <a:chExt cx="719136" cy="666750"/>
          </a:xfrm>
        </p:grpSpPr>
        <p:pic>
          <p:nvPicPr>
            <p:cNvPr id="57" name="Picture 56"/>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91212" y="5136252"/>
              <a:ext cx="498615" cy="498615"/>
            </a:xfrm>
            <a:prstGeom prst="rect">
              <a:avLst/>
            </a:prstGeom>
            <a:ln>
              <a:noFill/>
            </a:ln>
          </p:spPr>
        </p:pic>
        <p:sp>
          <p:nvSpPr>
            <p:cNvPr id="68" name="Oval 67"/>
            <p:cNvSpPr/>
            <p:nvPr/>
          </p:nvSpPr>
          <p:spPr>
            <a:xfrm>
              <a:off x="4473332" y="5059805"/>
              <a:ext cx="719136" cy="666750"/>
            </a:xfrm>
            <a:prstGeom prst="ellipse">
              <a:avLst/>
            </a:prstGeom>
            <a:noFill/>
            <a:ln w="22225">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1400"/>
            </a:p>
          </p:txBody>
        </p:sp>
      </p:grpSp>
      <p:grpSp>
        <p:nvGrpSpPr>
          <p:cNvPr id="77" name="Group 76"/>
          <p:cNvGrpSpPr/>
          <p:nvPr/>
        </p:nvGrpSpPr>
        <p:grpSpPr>
          <a:xfrm>
            <a:off x="1050251" y="4572618"/>
            <a:ext cx="2636411" cy="666750"/>
            <a:chOff x="1050251" y="5042518"/>
            <a:chExt cx="2636411" cy="666750"/>
          </a:xfrm>
        </p:grpSpPr>
        <p:grpSp>
          <p:nvGrpSpPr>
            <p:cNvPr id="72" name="Group 71"/>
            <p:cNvGrpSpPr/>
            <p:nvPr/>
          </p:nvGrpSpPr>
          <p:grpSpPr>
            <a:xfrm>
              <a:off x="1050251" y="5042518"/>
              <a:ext cx="719136" cy="666750"/>
              <a:chOff x="6591858" y="4446662"/>
              <a:chExt cx="719136" cy="666750"/>
            </a:xfrm>
          </p:grpSpPr>
          <p:pic>
            <p:nvPicPr>
              <p:cNvPr id="55" name="Picture 54"/>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12266" y="4541114"/>
                <a:ext cx="469583" cy="469583"/>
              </a:xfrm>
              <a:prstGeom prst="rect">
                <a:avLst/>
              </a:prstGeom>
              <a:solidFill>
                <a:schemeClr val="bg1"/>
              </a:solidFill>
              <a:ln>
                <a:noFill/>
              </a:ln>
            </p:spPr>
          </p:pic>
          <p:sp>
            <p:nvSpPr>
              <p:cNvPr id="67" name="Oval 66"/>
              <p:cNvSpPr/>
              <p:nvPr/>
            </p:nvSpPr>
            <p:spPr>
              <a:xfrm>
                <a:off x="6591858" y="4446662"/>
                <a:ext cx="719136" cy="666750"/>
              </a:xfrm>
              <a:prstGeom prst="ellipse">
                <a:avLst/>
              </a:prstGeom>
              <a:noFill/>
              <a:ln w="22225">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1400"/>
              </a:p>
            </p:txBody>
          </p:sp>
        </p:grpSp>
        <p:sp>
          <p:nvSpPr>
            <p:cNvPr id="76" name="Rectangle 75"/>
            <p:cNvSpPr/>
            <p:nvPr/>
          </p:nvSpPr>
          <p:spPr>
            <a:xfrm>
              <a:off x="1919319" y="5187095"/>
              <a:ext cx="1767343" cy="307777"/>
            </a:xfrm>
            <a:prstGeom prst="rect">
              <a:avLst/>
            </a:prstGeom>
            <a:ln>
              <a:noFill/>
            </a:ln>
          </p:spPr>
          <p:txBody>
            <a:bodyPr wrap="none">
              <a:spAutoFit/>
            </a:bodyPr>
            <a:lstStyle/>
            <a:p>
              <a:r>
                <a:rPr lang="en-GB" sz="1400" dirty="0" smtClean="0"/>
                <a:t>Residential Buildings </a:t>
              </a:r>
            </a:p>
          </p:txBody>
        </p:sp>
      </p:grpSp>
      <p:grpSp>
        <p:nvGrpSpPr>
          <p:cNvPr id="80" name="Group 79"/>
          <p:cNvGrpSpPr/>
          <p:nvPr/>
        </p:nvGrpSpPr>
        <p:grpSpPr>
          <a:xfrm>
            <a:off x="1078519" y="6165114"/>
            <a:ext cx="2892829" cy="666750"/>
            <a:chOff x="1114122" y="5834372"/>
            <a:chExt cx="2892829" cy="666750"/>
          </a:xfrm>
        </p:grpSpPr>
        <p:grpSp>
          <p:nvGrpSpPr>
            <p:cNvPr id="73" name="Group 72"/>
            <p:cNvGrpSpPr/>
            <p:nvPr/>
          </p:nvGrpSpPr>
          <p:grpSpPr>
            <a:xfrm>
              <a:off x="1114122" y="5834372"/>
              <a:ext cx="719136" cy="666750"/>
              <a:chOff x="7297035" y="5563761"/>
              <a:chExt cx="719136" cy="666750"/>
            </a:xfrm>
          </p:grpSpPr>
          <p:pic>
            <p:nvPicPr>
              <p:cNvPr id="56" name="Picture 55"/>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85394" y="5579485"/>
                <a:ext cx="542418" cy="542418"/>
              </a:xfrm>
              <a:prstGeom prst="rect">
                <a:avLst/>
              </a:prstGeom>
              <a:ln>
                <a:noFill/>
              </a:ln>
            </p:spPr>
          </p:pic>
          <p:sp>
            <p:nvSpPr>
              <p:cNvPr id="66" name="Oval 65"/>
              <p:cNvSpPr/>
              <p:nvPr/>
            </p:nvSpPr>
            <p:spPr>
              <a:xfrm>
                <a:off x="7297035" y="5563761"/>
                <a:ext cx="719136" cy="666750"/>
              </a:xfrm>
              <a:prstGeom prst="ellipse">
                <a:avLst/>
              </a:prstGeom>
              <a:noFill/>
              <a:ln w="22225">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1400"/>
              </a:p>
            </p:txBody>
          </p:sp>
        </p:grpSp>
        <p:sp>
          <p:nvSpPr>
            <p:cNvPr id="78" name="Rectangle 77"/>
            <p:cNvSpPr/>
            <p:nvPr/>
          </p:nvSpPr>
          <p:spPr>
            <a:xfrm>
              <a:off x="1914199" y="5996091"/>
              <a:ext cx="2092752" cy="307777"/>
            </a:xfrm>
            <a:prstGeom prst="rect">
              <a:avLst/>
            </a:prstGeom>
            <a:ln>
              <a:noFill/>
            </a:ln>
          </p:spPr>
          <p:txBody>
            <a:bodyPr wrap="none">
              <a:spAutoFit/>
            </a:bodyPr>
            <a:lstStyle/>
            <a:p>
              <a:r>
                <a:rPr lang="en-GB" sz="1400" dirty="0" smtClean="0"/>
                <a:t>Non-Residential Buildings</a:t>
              </a:r>
              <a:endParaRPr lang="en-GB" sz="1400" dirty="0"/>
            </a:p>
          </p:txBody>
        </p:sp>
      </p:grpSp>
      <p:sp>
        <p:nvSpPr>
          <p:cNvPr id="81" name="Rectangle 80"/>
          <p:cNvSpPr/>
          <p:nvPr/>
        </p:nvSpPr>
        <p:spPr>
          <a:xfrm>
            <a:off x="1909910" y="5579165"/>
            <a:ext cx="999889" cy="307777"/>
          </a:xfrm>
          <a:prstGeom prst="rect">
            <a:avLst/>
          </a:prstGeom>
        </p:spPr>
        <p:txBody>
          <a:bodyPr wrap="none">
            <a:spAutoFit/>
          </a:bodyPr>
          <a:lstStyle/>
          <a:p>
            <a:r>
              <a:rPr lang="en-GB" sz="1400" dirty="0" smtClean="0"/>
              <a:t>Contents*</a:t>
            </a:r>
            <a:r>
              <a:rPr lang="en-GB" sz="1400" baseline="30000" dirty="0" smtClean="0"/>
              <a:t>1</a:t>
            </a:r>
          </a:p>
        </p:txBody>
      </p:sp>
      <p:sp>
        <p:nvSpPr>
          <p:cNvPr id="82" name="TextBox 81"/>
          <p:cNvSpPr txBox="1"/>
          <p:nvPr/>
        </p:nvSpPr>
        <p:spPr>
          <a:xfrm>
            <a:off x="987425" y="9376256"/>
            <a:ext cx="4368800" cy="415498"/>
          </a:xfrm>
          <a:prstGeom prst="rect">
            <a:avLst/>
          </a:prstGeom>
          <a:noFill/>
        </p:spPr>
        <p:txBody>
          <a:bodyPr wrap="square" rtlCol="0">
            <a:spAutoFit/>
          </a:bodyPr>
          <a:lstStyle/>
          <a:p>
            <a:r>
              <a:rPr lang="is-IS" sz="1050" dirty="0" smtClean="0">
                <a:solidFill>
                  <a:schemeClr val="tx1">
                    <a:lumMod val="50000"/>
                    <a:lumOff val="50000"/>
                  </a:schemeClr>
                </a:solidFill>
              </a:rPr>
              <a:t>*</a:t>
            </a:r>
            <a:r>
              <a:rPr lang="is-IS" sz="1050" baseline="30000" dirty="0" smtClean="0">
                <a:solidFill>
                  <a:schemeClr val="tx1">
                    <a:lumMod val="50000"/>
                    <a:lumOff val="50000"/>
                  </a:schemeClr>
                </a:solidFill>
              </a:rPr>
              <a:t>1</a:t>
            </a:r>
            <a:r>
              <a:rPr lang="is-IS" sz="1050" dirty="0" smtClean="0">
                <a:solidFill>
                  <a:schemeClr val="tx1">
                    <a:lumMod val="50000"/>
                    <a:lumOff val="50000"/>
                  </a:schemeClr>
                </a:solidFill>
              </a:rPr>
              <a:t> </a:t>
            </a:r>
            <a:r>
              <a:rPr lang="is-IS" sz="900" dirty="0" smtClean="0">
                <a:solidFill>
                  <a:schemeClr val="tx1">
                    <a:lumMod val="50000"/>
                    <a:lumOff val="50000"/>
                  </a:schemeClr>
                </a:solidFill>
              </a:rPr>
              <a:t>If insured against fire</a:t>
            </a:r>
          </a:p>
          <a:p>
            <a:endParaRPr lang="is-IS" sz="1050" b="1" dirty="0">
              <a:solidFill>
                <a:schemeClr val="tx1">
                  <a:lumMod val="50000"/>
                  <a:lumOff val="50000"/>
                </a:schemeClr>
              </a:solidFill>
            </a:endParaRPr>
          </a:p>
        </p:txBody>
      </p:sp>
      <p:sp>
        <p:nvSpPr>
          <p:cNvPr id="85" name="Rectangle 84"/>
          <p:cNvSpPr/>
          <p:nvPr/>
        </p:nvSpPr>
        <p:spPr>
          <a:xfrm>
            <a:off x="5687425" y="4706047"/>
            <a:ext cx="2627707" cy="1384995"/>
          </a:xfrm>
          <a:prstGeom prst="rect">
            <a:avLst/>
          </a:prstGeom>
        </p:spPr>
        <p:txBody>
          <a:bodyPr wrap="none">
            <a:spAutoFit/>
          </a:bodyPr>
          <a:lstStyle/>
          <a:p>
            <a:r>
              <a:rPr lang="en-GB" sz="1400" dirty="0" smtClean="0"/>
              <a:t>Public Infrastructure / Lifelines</a:t>
            </a:r>
          </a:p>
          <a:p>
            <a:pPr marL="285750" indent="-285750">
              <a:buFont typeface="Arial" panose="020B0604020202020204" pitchFamily="34" charset="0"/>
              <a:buChar char="•"/>
            </a:pPr>
            <a:r>
              <a:rPr lang="en-GB" sz="1400" dirty="0" smtClean="0"/>
              <a:t>Waterworks and Sewage</a:t>
            </a:r>
          </a:p>
          <a:p>
            <a:pPr marL="285750" indent="-285750">
              <a:buFont typeface="Arial" panose="020B0604020202020204" pitchFamily="34" charset="0"/>
              <a:buChar char="•"/>
            </a:pPr>
            <a:r>
              <a:rPr lang="en-GB" sz="1400" dirty="0" smtClean="0"/>
              <a:t>Geothermal Heating Systems</a:t>
            </a:r>
          </a:p>
          <a:p>
            <a:pPr marL="285750" indent="-285750">
              <a:buFont typeface="Arial" panose="020B0604020202020204" pitchFamily="34" charset="0"/>
              <a:buChar char="•"/>
            </a:pPr>
            <a:r>
              <a:rPr lang="en-GB" sz="1400" dirty="0" smtClean="0"/>
              <a:t>Electric Installations</a:t>
            </a:r>
          </a:p>
          <a:p>
            <a:pPr marL="285750" indent="-285750">
              <a:buFont typeface="Arial" panose="020B0604020202020204" pitchFamily="34" charset="0"/>
              <a:buChar char="•"/>
            </a:pPr>
            <a:r>
              <a:rPr lang="en-GB" sz="1400" dirty="0" smtClean="0"/>
              <a:t>Bridges and Harbours</a:t>
            </a:r>
          </a:p>
          <a:p>
            <a:pPr marL="285750" indent="-285750">
              <a:buFont typeface="Arial" panose="020B0604020202020204" pitchFamily="34" charset="0"/>
              <a:buChar char="•"/>
            </a:pPr>
            <a:r>
              <a:rPr lang="en-GB" sz="1400" dirty="0" smtClean="0"/>
              <a:t>Ski Lifts</a:t>
            </a:r>
            <a:endParaRPr lang="en-GB" sz="1400" dirty="0"/>
          </a:p>
        </p:txBody>
      </p:sp>
      <p:sp>
        <p:nvSpPr>
          <p:cNvPr id="88" name="Oval 87"/>
          <p:cNvSpPr/>
          <p:nvPr/>
        </p:nvSpPr>
        <p:spPr>
          <a:xfrm>
            <a:off x="4899585" y="4566907"/>
            <a:ext cx="719136" cy="666750"/>
          </a:xfrm>
          <a:prstGeom prst="ellipse">
            <a:avLst/>
          </a:pr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1400"/>
          </a:p>
        </p:txBody>
      </p:sp>
      <p:sp>
        <p:nvSpPr>
          <p:cNvPr id="91" name="TextBox 90"/>
          <p:cNvSpPr txBox="1"/>
          <p:nvPr/>
        </p:nvSpPr>
        <p:spPr>
          <a:xfrm>
            <a:off x="1867172" y="7151309"/>
            <a:ext cx="6754802" cy="338554"/>
          </a:xfrm>
          <a:prstGeom prst="rect">
            <a:avLst/>
          </a:prstGeom>
          <a:noFill/>
        </p:spPr>
        <p:txBody>
          <a:bodyPr wrap="square" rtlCol="0">
            <a:spAutoFit/>
          </a:bodyPr>
          <a:lstStyle/>
          <a:p>
            <a:r>
              <a:rPr lang="en-GB" sz="1600" b="1" dirty="0" smtClean="0">
                <a:solidFill>
                  <a:srgbClr val="005674"/>
                </a:solidFill>
              </a:rPr>
              <a:t>Premiums and Deductibles</a:t>
            </a:r>
            <a:endParaRPr lang="en-GB" sz="1600" dirty="0">
              <a:solidFill>
                <a:srgbClr val="005674"/>
              </a:solidFill>
            </a:endParaRPr>
          </a:p>
        </p:txBody>
      </p:sp>
      <p:sp>
        <p:nvSpPr>
          <p:cNvPr id="94" name="Oval 93"/>
          <p:cNvSpPr/>
          <p:nvPr/>
        </p:nvSpPr>
        <p:spPr>
          <a:xfrm>
            <a:off x="1054300" y="8386510"/>
            <a:ext cx="719136" cy="666750"/>
          </a:xfrm>
          <a:prstGeom prst="ellipse">
            <a:avLst/>
          </a:prstGeom>
          <a:noFill/>
          <a:ln w="22225">
            <a:solidFill>
              <a:srgbClr val="3F7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1400" b="1"/>
          </a:p>
        </p:txBody>
      </p:sp>
      <p:sp>
        <p:nvSpPr>
          <p:cNvPr id="99" name="Oval 98"/>
          <p:cNvSpPr/>
          <p:nvPr/>
        </p:nvSpPr>
        <p:spPr>
          <a:xfrm>
            <a:off x="1050251" y="7585693"/>
            <a:ext cx="719136" cy="666750"/>
          </a:xfrm>
          <a:prstGeom prst="ellipse">
            <a:avLst/>
          </a:prstGeom>
          <a:noFill/>
          <a:ln w="22225">
            <a:solidFill>
              <a:srgbClr val="5C8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1400" b="1"/>
          </a:p>
        </p:txBody>
      </p:sp>
      <p:sp>
        <p:nvSpPr>
          <p:cNvPr id="97" name="Rectangle 96"/>
          <p:cNvSpPr/>
          <p:nvPr/>
        </p:nvSpPr>
        <p:spPr>
          <a:xfrm>
            <a:off x="1919319" y="7730270"/>
            <a:ext cx="2908297" cy="738664"/>
          </a:xfrm>
          <a:prstGeom prst="rect">
            <a:avLst/>
          </a:prstGeom>
          <a:ln>
            <a:noFill/>
          </a:ln>
        </p:spPr>
        <p:txBody>
          <a:bodyPr wrap="none">
            <a:spAutoFit/>
          </a:bodyPr>
          <a:lstStyle/>
          <a:p>
            <a:r>
              <a:rPr lang="en-GB" sz="1400" dirty="0"/>
              <a:t>Premium for </a:t>
            </a:r>
            <a:r>
              <a:rPr lang="en-GB" sz="1400" dirty="0" smtClean="0"/>
              <a:t>properties </a:t>
            </a:r>
            <a:r>
              <a:rPr lang="en-GB" sz="1400" dirty="0"/>
              <a:t>and </a:t>
            </a:r>
            <a:r>
              <a:rPr lang="en-GB" sz="1400" dirty="0" smtClean="0"/>
              <a:t>contents</a:t>
            </a:r>
            <a:endParaRPr lang="en-GB" sz="1400" dirty="0"/>
          </a:p>
          <a:p>
            <a:r>
              <a:rPr lang="en-GB" sz="1400" dirty="0"/>
              <a:t>(Collected by the private insurance</a:t>
            </a:r>
          </a:p>
          <a:p>
            <a:r>
              <a:rPr lang="en-GB" sz="1400" dirty="0"/>
              <a:t>c</a:t>
            </a:r>
            <a:r>
              <a:rPr lang="en-GB" sz="1400" dirty="0" smtClean="0"/>
              <a:t>ompanies</a:t>
            </a:r>
            <a:r>
              <a:rPr lang="en-GB" sz="1400" dirty="0"/>
              <a:t>)</a:t>
            </a:r>
          </a:p>
        </p:txBody>
      </p:sp>
      <p:sp>
        <p:nvSpPr>
          <p:cNvPr id="102" name="Rectangle 101"/>
          <p:cNvSpPr/>
          <p:nvPr/>
        </p:nvSpPr>
        <p:spPr>
          <a:xfrm>
            <a:off x="5671418" y="7768592"/>
            <a:ext cx="2980746" cy="738664"/>
          </a:xfrm>
          <a:prstGeom prst="rect">
            <a:avLst/>
          </a:prstGeom>
          <a:ln>
            <a:noFill/>
          </a:ln>
        </p:spPr>
        <p:txBody>
          <a:bodyPr wrap="square">
            <a:spAutoFit/>
          </a:bodyPr>
          <a:lstStyle/>
          <a:p>
            <a:r>
              <a:rPr lang="en-GB" sz="1400" dirty="0"/>
              <a:t>For lifelines / </a:t>
            </a:r>
            <a:r>
              <a:rPr lang="en-GB" sz="1400" dirty="0" smtClean="0"/>
              <a:t>public </a:t>
            </a:r>
            <a:r>
              <a:rPr lang="en-GB" sz="1400" dirty="0"/>
              <a:t>i</a:t>
            </a:r>
            <a:r>
              <a:rPr lang="en-GB" sz="1400" dirty="0" smtClean="0"/>
              <a:t>nfrastructure</a:t>
            </a:r>
            <a:endParaRPr lang="en-GB" sz="1400" dirty="0"/>
          </a:p>
          <a:p>
            <a:r>
              <a:rPr lang="en-GB" sz="1400" dirty="0"/>
              <a:t>(Collected by Iceland Catastrophe </a:t>
            </a:r>
          </a:p>
          <a:p>
            <a:r>
              <a:rPr lang="en-GB" sz="1400" dirty="0"/>
              <a:t>Insurance)</a:t>
            </a:r>
          </a:p>
        </p:txBody>
      </p:sp>
      <p:sp>
        <p:nvSpPr>
          <p:cNvPr id="105" name="Rectangle 104"/>
          <p:cNvSpPr/>
          <p:nvPr/>
        </p:nvSpPr>
        <p:spPr>
          <a:xfrm>
            <a:off x="1909910" y="8592240"/>
            <a:ext cx="2646237" cy="523220"/>
          </a:xfrm>
          <a:prstGeom prst="rect">
            <a:avLst/>
          </a:prstGeom>
        </p:spPr>
        <p:txBody>
          <a:bodyPr wrap="none">
            <a:spAutoFit/>
          </a:bodyPr>
          <a:lstStyle/>
          <a:p>
            <a:r>
              <a:rPr lang="en-GB" sz="1400" dirty="0" smtClean="0"/>
              <a:t>5 % </a:t>
            </a:r>
            <a:r>
              <a:rPr lang="en-GB" sz="1400" dirty="0"/>
              <a:t>deductible subject to a </a:t>
            </a:r>
          </a:p>
          <a:p>
            <a:r>
              <a:rPr lang="en-GB" sz="1400" dirty="0"/>
              <a:t>minimum retention of ISK 85,000</a:t>
            </a:r>
          </a:p>
        </p:txBody>
      </p:sp>
      <p:sp>
        <p:nvSpPr>
          <p:cNvPr id="106" name="Rectangle 105"/>
          <p:cNvSpPr/>
          <p:nvPr/>
        </p:nvSpPr>
        <p:spPr>
          <a:xfrm>
            <a:off x="5687425" y="8557322"/>
            <a:ext cx="2934549" cy="523220"/>
          </a:xfrm>
          <a:prstGeom prst="rect">
            <a:avLst/>
          </a:prstGeom>
        </p:spPr>
        <p:txBody>
          <a:bodyPr wrap="square">
            <a:spAutoFit/>
          </a:bodyPr>
          <a:lstStyle/>
          <a:p>
            <a:r>
              <a:rPr lang="en-GB" sz="1400" dirty="0" smtClean="0"/>
              <a:t>5</a:t>
            </a:r>
            <a:r>
              <a:rPr lang="en-GB" sz="300" dirty="0" smtClean="0"/>
              <a:t>    </a:t>
            </a:r>
            <a:r>
              <a:rPr lang="en-GB" sz="1400" dirty="0" smtClean="0"/>
              <a:t>% </a:t>
            </a:r>
            <a:r>
              <a:rPr lang="en-GB" sz="1400" dirty="0"/>
              <a:t>deductible subject to a </a:t>
            </a:r>
          </a:p>
          <a:p>
            <a:r>
              <a:rPr lang="en-GB" sz="1400" dirty="0"/>
              <a:t>minimum retention of ISK </a:t>
            </a:r>
            <a:r>
              <a:rPr lang="en-GB" sz="1400" dirty="0" smtClean="0"/>
              <a:t>850,000</a:t>
            </a:r>
            <a:endParaRPr lang="en-GB" sz="1400" dirty="0"/>
          </a:p>
        </p:txBody>
      </p:sp>
      <p:sp>
        <p:nvSpPr>
          <p:cNvPr id="110" name="Rectangle 109"/>
          <p:cNvSpPr/>
          <p:nvPr/>
        </p:nvSpPr>
        <p:spPr>
          <a:xfrm>
            <a:off x="993531" y="7721444"/>
            <a:ext cx="841898" cy="36933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a:ln/>
                <a:solidFill>
                  <a:srgbClr val="3F78AC"/>
                </a:solidFill>
              </a:rPr>
              <a:t>0.25</a:t>
            </a:r>
            <a:r>
              <a:rPr lang="is-IS" b="1">
                <a:solidFill>
                  <a:srgbClr val="3F78AC"/>
                </a:solidFill>
              </a:rPr>
              <a:t>‰</a:t>
            </a:r>
            <a:endParaRPr lang="en-US" b="1" cap="none" spc="0" dirty="0">
              <a:ln/>
              <a:solidFill>
                <a:srgbClr val="3F78AC"/>
              </a:solidFill>
              <a:effectLst/>
            </a:endParaRPr>
          </a:p>
        </p:txBody>
      </p:sp>
      <p:grpSp>
        <p:nvGrpSpPr>
          <p:cNvPr id="2" name="Group 1"/>
          <p:cNvGrpSpPr/>
          <p:nvPr/>
        </p:nvGrpSpPr>
        <p:grpSpPr>
          <a:xfrm>
            <a:off x="4823607" y="7606873"/>
            <a:ext cx="841898" cy="666750"/>
            <a:chOff x="4741719" y="7606873"/>
            <a:chExt cx="841898" cy="666750"/>
          </a:xfrm>
        </p:grpSpPr>
        <p:sp>
          <p:nvSpPr>
            <p:cNvPr id="104" name="Oval 103"/>
            <p:cNvSpPr/>
            <p:nvPr/>
          </p:nvSpPr>
          <p:spPr>
            <a:xfrm>
              <a:off x="4803101" y="7606873"/>
              <a:ext cx="719136" cy="666750"/>
            </a:xfrm>
            <a:prstGeom prst="ellipse">
              <a:avLst/>
            </a:pr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1400" b="1"/>
            </a:p>
          </p:txBody>
        </p:sp>
        <p:sp>
          <p:nvSpPr>
            <p:cNvPr id="111" name="Rectangle 110"/>
            <p:cNvSpPr/>
            <p:nvPr/>
          </p:nvSpPr>
          <p:spPr>
            <a:xfrm>
              <a:off x="4741719" y="7747348"/>
              <a:ext cx="841898" cy="36933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smtClean="0">
                  <a:ln/>
                  <a:solidFill>
                    <a:schemeClr val="bg1">
                      <a:lumMod val="50000"/>
                    </a:schemeClr>
                  </a:solidFill>
                  <a:effectLst/>
                </a:rPr>
                <a:t>0.20</a:t>
              </a:r>
              <a:r>
                <a:rPr lang="is-IS" b="1" dirty="0" smtClean="0">
                  <a:solidFill>
                    <a:schemeClr val="bg1">
                      <a:lumMod val="50000"/>
                    </a:schemeClr>
                  </a:solidFill>
                </a:rPr>
                <a:t>‰</a:t>
              </a:r>
              <a:endParaRPr lang="en-US" b="1" cap="none" spc="0" dirty="0">
                <a:ln/>
                <a:solidFill>
                  <a:schemeClr val="bg1">
                    <a:lumMod val="50000"/>
                  </a:schemeClr>
                </a:solidFill>
                <a:effectLst/>
              </a:endParaRPr>
            </a:p>
          </p:txBody>
        </p:sp>
      </p:grpSp>
      <p:pic>
        <p:nvPicPr>
          <p:cNvPr id="113" name="Picture 112"/>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49131" y="8382125"/>
            <a:ext cx="603530" cy="603530"/>
          </a:xfrm>
          <a:prstGeom prst="rect">
            <a:avLst/>
          </a:prstGeom>
        </p:spPr>
      </p:pic>
      <p:pic>
        <p:nvPicPr>
          <p:cNvPr id="10" name="Picture 9"/>
          <p:cNvPicPr>
            <a:picLocks noChangeAspect="1"/>
          </p:cNvPicPr>
          <p:nvPr/>
        </p:nvPicPr>
        <p:blipFill>
          <a:blip r:embed="rId13" cstate="print">
            <a:duotone>
              <a:schemeClr val="accent3">
                <a:shade val="45000"/>
                <a:satMod val="135000"/>
              </a:schemeClr>
              <a:prstClr val="white"/>
            </a:duotone>
            <a:extLst>
              <a:ext uri="{BEBA8EAE-BF5A-486C-A8C5-ECC9F3942E4B}">
                <a14:imgProps xmlns:a14="http://schemas.microsoft.com/office/drawing/2010/main">
                  <a14:imgLayer r:embed="rId14">
                    <a14:imgEffect>
                      <a14:backgroundRemoval t="1887" b="99528" l="1500" r="100000">
                        <a14:backgroundMark x1="36000" y1="80189" x2="36000" y2="80189"/>
                        <a14:backgroundMark x1="82000" y1="78774" x2="82000" y2="78774"/>
                        <a14:backgroundMark x1="66000" y1="15566" x2="66000" y2="15566"/>
                        <a14:backgroundMark x1="30000" y1="14623" x2="30000" y2="14623"/>
                        <a14:backgroundMark x1="39000" y1="34906" x2="39000" y2="34906"/>
                        <a14:backgroundMark x1="61500" y1="32547" x2="61500" y2="32547"/>
                      </a14:backgroundRemoval>
                    </a14:imgEffect>
                  </a14:imgLayer>
                </a14:imgProps>
              </a:ext>
              <a:ext uri="{28A0092B-C50C-407E-A947-70E740481C1C}">
                <a14:useLocalDpi xmlns:a14="http://schemas.microsoft.com/office/drawing/2010/main" val="0"/>
              </a:ext>
            </a:extLst>
          </a:blip>
          <a:stretch>
            <a:fillRect/>
          </a:stretch>
        </p:blipFill>
        <p:spPr>
          <a:xfrm>
            <a:off x="5008942" y="4633350"/>
            <a:ext cx="500422" cy="530447"/>
          </a:xfrm>
          <a:prstGeom prst="rect">
            <a:avLst/>
          </a:prstGeom>
        </p:spPr>
      </p:pic>
      <p:sp>
        <p:nvSpPr>
          <p:cNvPr id="60" name="Rectangle 59"/>
          <p:cNvSpPr/>
          <p:nvPr/>
        </p:nvSpPr>
        <p:spPr>
          <a:xfrm>
            <a:off x="8905505" y="6572350"/>
            <a:ext cx="682995" cy="14904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vert270" rtlCol="0" anchor="t"/>
          <a:lstStyle/>
          <a:p>
            <a:pPr algn="ctr"/>
            <a:r>
              <a:rPr lang="is-IS" b="1" dirty="0" smtClean="0">
                <a:solidFill>
                  <a:srgbClr val="005674"/>
                </a:solidFill>
              </a:rPr>
              <a:t>Aggregates</a:t>
            </a:r>
            <a:endParaRPr lang="is-IS" b="1" dirty="0">
              <a:solidFill>
                <a:srgbClr val="005674"/>
              </a:solidFill>
            </a:endParaRPr>
          </a:p>
        </p:txBody>
      </p:sp>
      <p:grpSp>
        <p:nvGrpSpPr>
          <p:cNvPr id="3" name="Group 2"/>
          <p:cNvGrpSpPr/>
          <p:nvPr/>
        </p:nvGrpSpPr>
        <p:grpSpPr>
          <a:xfrm>
            <a:off x="4858641" y="8418182"/>
            <a:ext cx="719136" cy="666750"/>
            <a:chOff x="4776753" y="8418182"/>
            <a:chExt cx="719136" cy="666750"/>
          </a:xfrm>
        </p:grpSpPr>
        <p:sp>
          <p:nvSpPr>
            <p:cNvPr id="108" name="Oval 107"/>
            <p:cNvSpPr/>
            <p:nvPr/>
          </p:nvSpPr>
          <p:spPr>
            <a:xfrm>
              <a:off x="4776753" y="8418182"/>
              <a:ext cx="719136" cy="666750"/>
            </a:xfrm>
            <a:prstGeom prst="ellipse">
              <a:avLst/>
            </a:pr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1400" b="1"/>
            </a:p>
          </p:txBody>
        </p:sp>
        <p:pic>
          <p:nvPicPr>
            <p:cNvPr id="75" name="Picture 74"/>
            <p:cNvPicPr>
              <a:picLocks noChangeAspect="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16463" y="8438782"/>
              <a:ext cx="603530" cy="603530"/>
            </a:xfrm>
            <a:prstGeom prst="rect">
              <a:avLst/>
            </a:prstGeom>
            <a:ln>
              <a:noFill/>
            </a:ln>
          </p:spPr>
        </p:pic>
      </p:grpSp>
    </p:spTree>
    <p:extLst>
      <p:ext uri="{BB962C8B-B14F-4D97-AF65-F5344CB8AC3E}">
        <p14:creationId xmlns:p14="http://schemas.microsoft.com/office/powerpoint/2010/main" val="2719754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499241" y="5792316"/>
            <a:ext cx="2973387" cy="338554"/>
          </a:xfrm>
          <a:prstGeom prst="rect">
            <a:avLst/>
          </a:prstGeom>
          <a:noFill/>
        </p:spPr>
        <p:txBody>
          <a:bodyPr wrap="square" rtlCol="0">
            <a:spAutoFit/>
          </a:bodyPr>
          <a:lstStyle/>
          <a:p>
            <a:r>
              <a:rPr lang="is-IS" sz="1600" b="1" dirty="0" smtClean="0">
                <a:solidFill>
                  <a:srgbClr val="005674"/>
                </a:solidFill>
              </a:rPr>
              <a:t>Public Infrastructure by Type</a:t>
            </a:r>
            <a:endParaRPr lang="is-IS" sz="1600" b="1" dirty="0">
              <a:solidFill>
                <a:srgbClr val="005674"/>
              </a:solidFill>
            </a:endParaRPr>
          </a:p>
        </p:txBody>
      </p:sp>
      <p:sp>
        <p:nvSpPr>
          <p:cNvPr id="11" name="TextBox 10"/>
          <p:cNvSpPr txBox="1"/>
          <p:nvPr/>
        </p:nvSpPr>
        <p:spPr>
          <a:xfrm>
            <a:off x="2037952" y="1365495"/>
            <a:ext cx="3078956" cy="338554"/>
          </a:xfrm>
          <a:prstGeom prst="rect">
            <a:avLst/>
          </a:prstGeom>
          <a:noFill/>
        </p:spPr>
        <p:txBody>
          <a:bodyPr wrap="square" rtlCol="0">
            <a:spAutoFit/>
          </a:bodyPr>
          <a:lstStyle/>
          <a:p>
            <a:pPr algn="ctr"/>
            <a:r>
              <a:rPr lang="is-IS" sz="1600" b="1" dirty="0">
                <a:solidFill>
                  <a:srgbClr val="005674"/>
                </a:solidFill>
              </a:rPr>
              <a:t>Sum Insured Aggregates 2017*</a:t>
            </a:r>
            <a:r>
              <a:rPr lang="is-IS" sz="1600" b="1" baseline="30000" dirty="0">
                <a:solidFill>
                  <a:srgbClr val="005674"/>
                </a:solidFill>
              </a:rPr>
              <a:t>1</a:t>
            </a:r>
          </a:p>
        </p:txBody>
      </p:sp>
      <p:sp>
        <p:nvSpPr>
          <p:cNvPr id="12" name="TextBox 11"/>
          <p:cNvSpPr txBox="1"/>
          <p:nvPr/>
        </p:nvSpPr>
        <p:spPr>
          <a:xfrm>
            <a:off x="6500425" y="1768475"/>
            <a:ext cx="2148275" cy="2677656"/>
          </a:xfrm>
          <a:prstGeom prst="rect">
            <a:avLst/>
          </a:prstGeom>
          <a:noFill/>
        </p:spPr>
        <p:txBody>
          <a:bodyPr wrap="square" rtlCol="0">
            <a:spAutoFit/>
          </a:bodyPr>
          <a:lstStyle/>
          <a:p>
            <a:pPr algn="just"/>
            <a:r>
              <a:rPr lang="is-IS" sz="1050" dirty="0"/>
              <a:t>The assets that ICI covers against natural perils are </a:t>
            </a:r>
            <a:r>
              <a:rPr lang="is-IS" sz="1050" dirty="0" smtClean="0"/>
              <a:t>located </a:t>
            </a:r>
            <a:r>
              <a:rPr lang="is-IS" sz="1050" dirty="0"/>
              <a:t>all over the country and are currently valued at ISK 11,101 billions (EUR 87.4 </a:t>
            </a:r>
            <a:r>
              <a:rPr lang="is-IS" sz="1050" dirty="0" smtClean="0"/>
              <a:t>billions) </a:t>
            </a:r>
            <a:r>
              <a:rPr lang="is-IS" sz="1050" dirty="0"/>
              <a:t>compared to ISK 10,865 billions (EUR 85.6 billions), 12 months ago. This increase in value of </a:t>
            </a:r>
            <a:r>
              <a:rPr lang="is-IS" sz="1050" dirty="0" smtClean="0"/>
              <a:t>2.2 % </a:t>
            </a:r>
            <a:r>
              <a:rPr lang="is-IS" sz="1050" dirty="0"/>
              <a:t>is due to an appreciation of the Index of Building Costs.</a:t>
            </a:r>
          </a:p>
          <a:p>
            <a:pPr algn="just"/>
            <a:endParaRPr lang="en-GB" sz="1050" dirty="0"/>
          </a:p>
          <a:p>
            <a:pPr algn="just"/>
            <a:r>
              <a:rPr lang="en-GB" sz="1050" dirty="0" smtClean="0"/>
              <a:t>The 2016 premium income </a:t>
            </a:r>
            <a:r>
              <a:rPr lang="en-GB" sz="1050" dirty="0"/>
              <a:t>for ICI was ISK 2,645 millions </a:t>
            </a:r>
            <a:r>
              <a:rPr lang="is-IS" sz="1050" dirty="0"/>
              <a:t>(EUR 20.8 </a:t>
            </a:r>
            <a:r>
              <a:rPr lang="is-IS" sz="1050" dirty="0" smtClean="0"/>
              <a:t>millions)</a:t>
            </a:r>
            <a:r>
              <a:rPr lang="en-GB" sz="1050" dirty="0" smtClean="0"/>
              <a:t>. The premium </a:t>
            </a:r>
            <a:r>
              <a:rPr lang="en-GB" sz="1050" dirty="0"/>
              <a:t>income for 2017 is </a:t>
            </a:r>
            <a:r>
              <a:rPr lang="en-GB" sz="1050" dirty="0" smtClean="0"/>
              <a:t>estimated to </a:t>
            </a:r>
            <a:r>
              <a:rPr lang="en-GB" sz="1050" dirty="0"/>
              <a:t>ISK</a:t>
            </a:r>
            <a:r>
              <a:rPr lang="en-GB" sz="1050" dirty="0">
                <a:solidFill>
                  <a:srgbClr val="FF0000"/>
                </a:solidFill>
              </a:rPr>
              <a:t> </a:t>
            </a:r>
            <a:r>
              <a:rPr lang="en-GB" sz="1050" dirty="0" smtClean="0"/>
              <a:t>2,700 millions</a:t>
            </a:r>
            <a:r>
              <a:rPr lang="en-GB" sz="1050" dirty="0"/>
              <a:t> </a:t>
            </a:r>
            <a:r>
              <a:rPr lang="is-IS" sz="1050" dirty="0" smtClean="0"/>
              <a:t>(EUR </a:t>
            </a:r>
            <a:r>
              <a:rPr lang="is-IS" sz="1050" dirty="0"/>
              <a:t>21.3 millions</a:t>
            </a:r>
            <a:r>
              <a:rPr lang="is-IS" sz="1050" dirty="0" smtClean="0"/>
              <a:t>).</a:t>
            </a:r>
            <a:endParaRPr lang="is-IS" sz="1050" dirty="0"/>
          </a:p>
        </p:txBody>
      </p:sp>
      <p:sp>
        <p:nvSpPr>
          <p:cNvPr id="9" name="Rectangle 8"/>
          <p:cNvSpPr/>
          <p:nvPr/>
        </p:nvSpPr>
        <p:spPr>
          <a:xfrm>
            <a:off x="28119" y="36246"/>
            <a:ext cx="6272473" cy="519558"/>
          </a:xfrm>
          <a:prstGeom prst="rect">
            <a:avLst/>
          </a:prstGeom>
          <a:solidFill>
            <a:srgbClr val="006B92"/>
          </a:solidFill>
          <a:ln>
            <a:noFill/>
          </a:ln>
          <a:effectLst>
            <a:reflection stA="49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3" name="Rectangle 12"/>
          <p:cNvSpPr/>
          <p:nvPr/>
        </p:nvSpPr>
        <p:spPr>
          <a:xfrm>
            <a:off x="3364189" y="9883302"/>
            <a:ext cx="6272473" cy="519558"/>
          </a:xfrm>
          <a:prstGeom prst="rect">
            <a:avLst/>
          </a:prstGeom>
          <a:solidFill>
            <a:srgbClr val="BE5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17" name="TextBox 16"/>
          <p:cNvSpPr txBox="1"/>
          <p:nvPr/>
        </p:nvSpPr>
        <p:spPr>
          <a:xfrm>
            <a:off x="331174" y="5782636"/>
            <a:ext cx="4368800" cy="338554"/>
          </a:xfrm>
          <a:prstGeom prst="rect">
            <a:avLst/>
          </a:prstGeom>
          <a:noFill/>
        </p:spPr>
        <p:txBody>
          <a:bodyPr wrap="square" rtlCol="0">
            <a:spAutoFit/>
          </a:bodyPr>
          <a:lstStyle/>
          <a:p>
            <a:pPr algn="ctr"/>
            <a:r>
              <a:rPr lang="is-IS" sz="1600" b="1" dirty="0" smtClean="0">
                <a:solidFill>
                  <a:srgbClr val="005674"/>
                </a:solidFill>
              </a:rPr>
              <a:t>Sum Insured Aggregates by Type*</a:t>
            </a:r>
            <a:r>
              <a:rPr lang="is-IS" sz="1600" b="1" baseline="30000" dirty="0" smtClean="0">
                <a:solidFill>
                  <a:srgbClr val="005674"/>
                </a:solidFill>
              </a:rPr>
              <a:t>2</a:t>
            </a:r>
            <a:endParaRPr lang="is-IS" sz="1600" b="1" dirty="0">
              <a:solidFill>
                <a:srgbClr val="005674"/>
              </a:solidFill>
            </a:endParaRPr>
          </a:p>
        </p:txBody>
      </p:sp>
      <p:sp>
        <p:nvSpPr>
          <p:cNvPr id="18" name="TextBox 17"/>
          <p:cNvSpPr txBox="1"/>
          <p:nvPr/>
        </p:nvSpPr>
        <p:spPr>
          <a:xfrm>
            <a:off x="987425" y="9376256"/>
            <a:ext cx="4368800" cy="577081"/>
          </a:xfrm>
          <a:prstGeom prst="rect">
            <a:avLst/>
          </a:prstGeom>
          <a:noFill/>
        </p:spPr>
        <p:txBody>
          <a:bodyPr wrap="square" rtlCol="0">
            <a:spAutoFit/>
          </a:bodyPr>
          <a:lstStyle/>
          <a:p>
            <a:r>
              <a:rPr lang="is-IS" sz="1050" dirty="0" smtClean="0">
                <a:solidFill>
                  <a:schemeClr val="tx1">
                    <a:lumMod val="50000"/>
                    <a:lumOff val="50000"/>
                  </a:schemeClr>
                </a:solidFill>
              </a:rPr>
              <a:t>*</a:t>
            </a:r>
            <a:r>
              <a:rPr lang="is-IS" sz="1050" baseline="30000" dirty="0" smtClean="0">
                <a:solidFill>
                  <a:schemeClr val="tx1">
                    <a:lumMod val="50000"/>
                    <a:lumOff val="50000"/>
                  </a:schemeClr>
                </a:solidFill>
              </a:rPr>
              <a:t>1</a:t>
            </a:r>
            <a:r>
              <a:rPr lang="is-IS" sz="1050" dirty="0" smtClean="0">
                <a:solidFill>
                  <a:schemeClr val="tx1">
                    <a:lumMod val="50000"/>
                    <a:lumOff val="50000"/>
                  </a:schemeClr>
                </a:solidFill>
              </a:rPr>
              <a:t> </a:t>
            </a:r>
            <a:r>
              <a:rPr lang="is-IS" sz="900" dirty="0">
                <a:solidFill>
                  <a:schemeClr val="tx1">
                    <a:lumMod val="50000"/>
                    <a:lumOff val="50000"/>
                  </a:schemeClr>
                </a:solidFill>
              </a:rPr>
              <a:t>As </a:t>
            </a:r>
            <a:r>
              <a:rPr lang="is-IS" sz="900" dirty="0" smtClean="0">
                <a:solidFill>
                  <a:schemeClr val="tx1">
                    <a:lumMod val="50000"/>
                    <a:lumOff val="50000"/>
                  </a:schemeClr>
                </a:solidFill>
              </a:rPr>
              <a:t>at September 2017</a:t>
            </a:r>
          </a:p>
          <a:p>
            <a:r>
              <a:rPr lang="is-IS" sz="1050" dirty="0">
                <a:solidFill>
                  <a:schemeClr val="tx1">
                    <a:lumMod val="50000"/>
                    <a:lumOff val="50000"/>
                  </a:schemeClr>
                </a:solidFill>
              </a:rPr>
              <a:t>*</a:t>
            </a:r>
            <a:r>
              <a:rPr lang="is-IS" sz="1050" baseline="30000" dirty="0" smtClean="0">
                <a:solidFill>
                  <a:schemeClr val="tx1">
                    <a:lumMod val="50000"/>
                    <a:lumOff val="50000"/>
                  </a:schemeClr>
                </a:solidFill>
              </a:rPr>
              <a:t>2</a:t>
            </a:r>
            <a:r>
              <a:rPr lang="is-IS" sz="1050" dirty="0" smtClean="0">
                <a:solidFill>
                  <a:schemeClr val="tx1">
                    <a:lumMod val="50000"/>
                    <a:lumOff val="50000"/>
                  </a:schemeClr>
                </a:solidFill>
              </a:rPr>
              <a:t> </a:t>
            </a:r>
            <a:r>
              <a:rPr lang="is-IS" sz="900" dirty="0" smtClean="0">
                <a:solidFill>
                  <a:schemeClr val="tx1">
                    <a:lumMod val="50000"/>
                    <a:lumOff val="50000"/>
                  </a:schemeClr>
                </a:solidFill>
              </a:rPr>
              <a:t>Billion </a:t>
            </a:r>
            <a:r>
              <a:rPr lang="is-IS" sz="900" dirty="0">
                <a:solidFill>
                  <a:schemeClr val="tx1">
                    <a:lumMod val="50000"/>
                    <a:lumOff val="50000"/>
                  </a:schemeClr>
                </a:solidFill>
              </a:rPr>
              <a:t>ISK</a:t>
            </a:r>
          </a:p>
          <a:p>
            <a:endParaRPr lang="is-IS" sz="1050" b="1" dirty="0">
              <a:solidFill>
                <a:schemeClr val="tx1">
                  <a:lumMod val="50000"/>
                  <a:lumOff val="50000"/>
                </a:schemeClr>
              </a:solidFill>
            </a:endParaRPr>
          </a:p>
        </p:txBody>
      </p:sp>
      <p:sp>
        <p:nvSpPr>
          <p:cNvPr id="16" name="Rectangle 15"/>
          <p:cNvSpPr/>
          <p:nvPr/>
        </p:nvSpPr>
        <p:spPr>
          <a:xfrm>
            <a:off x="8905505" y="6572350"/>
            <a:ext cx="682995" cy="14904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vert270" rtlCol="0" anchor="t"/>
          <a:lstStyle/>
          <a:p>
            <a:pPr algn="ctr"/>
            <a:r>
              <a:rPr lang="is-IS" b="1" dirty="0" smtClean="0">
                <a:solidFill>
                  <a:srgbClr val="005674"/>
                </a:solidFill>
              </a:rPr>
              <a:t>Aggregates</a:t>
            </a:r>
            <a:endParaRPr lang="is-IS" b="1" dirty="0">
              <a:solidFill>
                <a:srgbClr val="005674"/>
              </a:solidFill>
            </a:endParaRPr>
          </a:p>
        </p:txBody>
      </p:sp>
      <p:pic>
        <p:nvPicPr>
          <p:cNvPr id="6" name="Picture 5"/>
          <p:cNvPicPr>
            <a:picLocks noChangeAspect="1"/>
          </p:cNvPicPr>
          <p:nvPr/>
        </p:nvPicPr>
        <p:blipFill>
          <a:blip r:embed="rId2"/>
          <a:stretch>
            <a:fillRect/>
          </a:stretch>
        </p:blipFill>
        <p:spPr>
          <a:xfrm>
            <a:off x="765507" y="1828673"/>
            <a:ext cx="5633596" cy="3386151"/>
          </a:xfrm>
          <a:prstGeom prst="rect">
            <a:avLst/>
          </a:prstGeom>
        </p:spPr>
      </p:pic>
      <p:pic>
        <p:nvPicPr>
          <p:cNvPr id="25" name="Picture 24"/>
          <p:cNvPicPr>
            <a:picLocks noChangeAspect="1"/>
          </p:cNvPicPr>
          <p:nvPr/>
        </p:nvPicPr>
        <p:blipFill rotWithShape="1">
          <a:blip r:embed="rId3"/>
          <a:srcRect l="11645" r="7055"/>
          <a:stretch/>
        </p:blipFill>
        <p:spPr>
          <a:xfrm>
            <a:off x="4876800" y="6337377"/>
            <a:ext cx="3771900" cy="2822693"/>
          </a:xfrm>
          <a:prstGeom prst="rect">
            <a:avLst/>
          </a:prstGeom>
        </p:spPr>
      </p:pic>
      <p:pic>
        <p:nvPicPr>
          <p:cNvPr id="27" name="Picture 26"/>
          <p:cNvPicPr>
            <a:picLocks noChangeAspect="1"/>
          </p:cNvPicPr>
          <p:nvPr/>
        </p:nvPicPr>
        <p:blipFill rotWithShape="1">
          <a:blip r:embed="rId4"/>
          <a:srcRect l="15288" r="5887"/>
          <a:stretch/>
        </p:blipFill>
        <p:spPr>
          <a:xfrm>
            <a:off x="895720" y="6245929"/>
            <a:ext cx="3724275" cy="3005588"/>
          </a:xfrm>
          <a:prstGeom prst="rect">
            <a:avLst/>
          </a:prstGeom>
        </p:spPr>
      </p:pic>
    </p:spTree>
    <p:extLst>
      <p:ext uri="{BB962C8B-B14F-4D97-AF65-F5344CB8AC3E}">
        <p14:creationId xmlns:p14="http://schemas.microsoft.com/office/powerpoint/2010/main" val="1149142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10531" t="5289" r="10712" b="4544"/>
          <a:stretch/>
        </p:blipFill>
        <p:spPr>
          <a:xfrm>
            <a:off x="5360155" y="6572350"/>
            <a:ext cx="3721100" cy="2578100"/>
          </a:xfrm>
          <a:prstGeom prst="rect">
            <a:avLst/>
          </a:prstGeom>
        </p:spPr>
      </p:pic>
      <p:pic>
        <p:nvPicPr>
          <p:cNvPr id="4" name="Picture 3"/>
          <p:cNvPicPr>
            <a:picLocks noChangeAspect="1"/>
          </p:cNvPicPr>
          <p:nvPr/>
        </p:nvPicPr>
        <p:blipFill>
          <a:blip r:embed="rId3"/>
          <a:stretch>
            <a:fillRect/>
          </a:stretch>
        </p:blipFill>
        <p:spPr>
          <a:xfrm>
            <a:off x="1443068" y="1089643"/>
            <a:ext cx="6658589" cy="4740699"/>
          </a:xfrm>
          <a:prstGeom prst="rect">
            <a:avLst/>
          </a:prstGeom>
        </p:spPr>
      </p:pic>
      <p:sp>
        <p:nvSpPr>
          <p:cNvPr id="12" name="TextBox 11"/>
          <p:cNvSpPr txBox="1"/>
          <p:nvPr/>
        </p:nvSpPr>
        <p:spPr>
          <a:xfrm>
            <a:off x="6239973" y="6253753"/>
            <a:ext cx="1892298" cy="338554"/>
          </a:xfrm>
          <a:prstGeom prst="rect">
            <a:avLst/>
          </a:prstGeom>
          <a:noFill/>
        </p:spPr>
        <p:txBody>
          <a:bodyPr wrap="square" rtlCol="0">
            <a:spAutoFit/>
          </a:bodyPr>
          <a:lstStyle/>
          <a:p>
            <a:r>
              <a:rPr lang="is-IS" sz="1600" b="1" dirty="0" smtClean="0">
                <a:solidFill>
                  <a:srgbClr val="005674"/>
                </a:solidFill>
              </a:rPr>
              <a:t>Number of Policies</a:t>
            </a:r>
            <a:endParaRPr lang="is-IS" sz="1600" b="1" dirty="0">
              <a:solidFill>
                <a:srgbClr val="005674"/>
              </a:solidFill>
            </a:endParaRPr>
          </a:p>
        </p:txBody>
      </p:sp>
      <p:sp>
        <p:nvSpPr>
          <p:cNvPr id="13" name="TextBox 12"/>
          <p:cNvSpPr txBox="1"/>
          <p:nvPr/>
        </p:nvSpPr>
        <p:spPr>
          <a:xfrm>
            <a:off x="2812427" y="1098619"/>
            <a:ext cx="4010468" cy="338554"/>
          </a:xfrm>
          <a:prstGeom prst="rect">
            <a:avLst/>
          </a:prstGeom>
          <a:noFill/>
        </p:spPr>
        <p:txBody>
          <a:bodyPr wrap="square" rtlCol="0">
            <a:spAutoFit/>
          </a:bodyPr>
          <a:lstStyle/>
          <a:p>
            <a:pPr algn="ctr"/>
            <a:r>
              <a:rPr lang="is-IS" sz="1600" b="1" dirty="0">
                <a:solidFill>
                  <a:srgbClr val="005674"/>
                </a:solidFill>
              </a:rPr>
              <a:t>Aggregates by Region</a:t>
            </a:r>
          </a:p>
        </p:txBody>
      </p:sp>
      <p:sp>
        <p:nvSpPr>
          <p:cNvPr id="14" name="TextBox 13"/>
          <p:cNvSpPr txBox="1"/>
          <p:nvPr/>
        </p:nvSpPr>
        <p:spPr>
          <a:xfrm>
            <a:off x="959856" y="6253753"/>
            <a:ext cx="4514879" cy="338554"/>
          </a:xfrm>
          <a:prstGeom prst="rect">
            <a:avLst/>
          </a:prstGeom>
          <a:noFill/>
        </p:spPr>
        <p:txBody>
          <a:bodyPr wrap="square" rtlCol="0">
            <a:spAutoFit/>
          </a:bodyPr>
          <a:lstStyle/>
          <a:p>
            <a:pPr algn="ctr"/>
            <a:r>
              <a:rPr lang="is-IS" sz="1600" b="1" dirty="0" smtClean="0">
                <a:solidFill>
                  <a:srgbClr val="005674"/>
                </a:solidFill>
              </a:rPr>
              <a:t>Sum Insured Aggregates by Region and Type 2017*</a:t>
            </a:r>
            <a:endParaRPr lang="is-IS" sz="1600" b="1" dirty="0">
              <a:solidFill>
                <a:srgbClr val="005674"/>
              </a:solidFill>
            </a:endParaRPr>
          </a:p>
        </p:txBody>
      </p:sp>
      <p:sp>
        <p:nvSpPr>
          <p:cNvPr id="2" name="TextBox 1"/>
          <p:cNvSpPr txBox="1"/>
          <p:nvPr/>
        </p:nvSpPr>
        <p:spPr>
          <a:xfrm>
            <a:off x="6522324" y="7693418"/>
            <a:ext cx="1257300" cy="369332"/>
          </a:xfrm>
          <a:prstGeom prst="rect">
            <a:avLst/>
          </a:prstGeom>
          <a:noFill/>
        </p:spPr>
        <p:txBody>
          <a:bodyPr wrap="square" rtlCol="0">
            <a:spAutoFit/>
          </a:bodyPr>
          <a:lstStyle/>
          <a:p>
            <a:pPr algn="ctr"/>
            <a:r>
              <a:rPr lang="is-IS" sz="900" dirty="0" smtClean="0">
                <a:solidFill>
                  <a:prstClr val="black"/>
                </a:solidFill>
              </a:rPr>
              <a:t>In total 339,798 Policies</a:t>
            </a:r>
            <a:endParaRPr lang="is-IS" sz="900"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593250002"/>
              </p:ext>
            </p:extLst>
          </p:nvPr>
        </p:nvGraphicFramePr>
        <p:xfrm>
          <a:off x="1021027" y="6803249"/>
          <a:ext cx="4392539" cy="2138328"/>
        </p:xfrm>
        <a:graphic>
          <a:graphicData uri="http://schemas.openxmlformats.org/drawingml/2006/table">
            <a:tbl>
              <a:tblPr/>
              <a:tblGrid>
                <a:gridCol w="1080000">
                  <a:extLst>
                    <a:ext uri="{9D8B030D-6E8A-4147-A177-3AD203B41FA5}">
                      <a16:colId xmlns:a16="http://schemas.microsoft.com/office/drawing/2014/main" val="644097433"/>
                    </a:ext>
                  </a:extLst>
                </a:gridCol>
                <a:gridCol w="662400">
                  <a:extLst>
                    <a:ext uri="{9D8B030D-6E8A-4147-A177-3AD203B41FA5}">
                      <a16:colId xmlns:a16="http://schemas.microsoft.com/office/drawing/2014/main" val="2716398152"/>
                    </a:ext>
                  </a:extLst>
                </a:gridCol>
                <a:gridCol w="662400">
                  <a:extLst>
                    <a:ext uri="{9D8B030D-6E8A-4147-A177-3AD203B41FA5}">
                      <a16:colId xmlns:a16="http://schemas.microsoft.com/office/drawing/2014/main" val="3826264910"/>
                    </a:ext>
                  </a:extLst>
                </a:gridCol>
                <a:gridCol w="662400">
                  <a:extLst>
                    <a:ext uri="{9D8B030D-6E8A-4147-A177-3AD203B41FA5}">
                      <a16:colId xmlns:a16="http://schemas.microsoft.com/office/drawing/2014/main" val="2853113844"/>
                    </a:ext>
                  </a:extLst>
                </a:gridCol>
                <a:gridCol w="662400">
                  <a:extLst>
                    <a:ext uri="{9D8B030D-6E8A-4147-A177-3AD203B41FA5}">
                      <a16:colId xmlns:a16="http://schemas.microsoft.com/office/drawing/2014/main" val="2709295353"/>
                    </a:ext>
                  </a:extLst>
                </a:gridCol>
                <a:gridCol w="662939">
                  <a:extLst>
                    <a:ext uri="{9D8B030D-6E8A-4147-A177-3AD203B41FA5}">
                      <a16:colId xmlns:a16="http://schemas.microsoft.com/office/drawing/2014/main" val="1474491958"/>
                    </a:ext>
                  </a:extLst>
                </a:gridCol>
              </a:tblGrid>
              <a:tr h="356328">
                <a:tc>
                  <a:txBody>
                    <a:bodyPr/>
                    <a:lstStyle/>
                    <a:p>
                      <a:pPr algn="l" rtl="0" fontAlgn="b"/>
                      <a:r>
                        <a:rPr lang="is-IS" sz="1000" b="1" i="0" u="none" strike="noStrike" dirty="0">
                          <a:solidFill>
                            <a:schemeClr val="bg2">
                              <a:lumMod val="90000"/>
                            </a:schemeClr>
                          </a:solidFill>
                          <a:effectLst/>
                          <a:latin typeface="Calibri" panose="020F0502020204030204" pitchFamily="34" charset="0"/>
                        </a:rPr>
                        <a:t>Region</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B92"/>
                    </a:solidFill>
                  </a:tcPr>
                </a:tc>
                <a:tc>
                  <a:txBody>
                    <a:bodyPr/>
                    <a:lstStyle/>
                    <a:p>
                      <a:pPr algn="l" rtl="0" fontAlgn="b"/>
                      <a:r>
                        <a:rPr lang="is-IS" sz="1000" b="1" i="0" u="none" strike="noStrike">
                          <a:solidFill>
                            <a:schemeClr val="bg2">
                              <a:lumMod val="90000"/>
                            </a:schemeClr>
                          </a:solidFill>
                          <a:effectLst/>
                          <a:latin typeface="Calibri" panose="020F0502020204030204" pitchFamily="34" charset="0"/>
                        </a:rPr>
                        <a:t>Properties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B92"/>
                    </a:solidFill>
                  </a:tcPr>
                </a:tc>
                <a:tc>
                  <a:txBody>
                    <a:bodyPr/>
                    <a:lstStyle/>
                    <a:p>
                      <a:pPr algn="l" rtl="0" fontAlgn="b"/>
                      <a:r>
                        <a:rPr lang="is-IS" sz="1000" b="1" i="0" u="none" strike="noStrike" dirty="0">
                          <a:solidFill>
                            <a:schemeClr val="bg2">
                              <a:lumMod val="90000"/>
                            </a:schemeClr>
                          </a:solidFill>
                          <a:effectLst/>
                          <a:latin typeface="Calibri" panose="020F0502020204030204" pitchFamily="34" charset="0"/>
                        </a:rPr>
                        <a:t>Contents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B92"/>
                    </a:solidFill>
                  </a:tcPr>
                </a:tc>
                <a:tc>
                  <a:txBody>
                    <a:bodyPr/>
                    <a:lstStyle/>
                    <a:p>
                      <a:pPr algn="ctr" rtl="0" fontAlgn="b"/>
                      <a:r>
                        <a:rPr lang="is-IS" sz="1000" b="1" i="0" u="none" strike="noStrike" smtClean="0">
                          <a:solidFill>
                            <a:schemeClr val="bg2">
                              <a:lumMod val="90000"/>
                            </a:schemeClr>
                          </a:solidFill>
                          <a:effectLst/>
                          <a:latin typeface="Calibri" panose="020F0502020204030204" pitchFamily="34" charset="0"/>
                        </a:rPr>
                        <a:t>Public Infra-structure</a:t>
                      </a:r>
                      <a:endParaRPr lang="is-IS" sz="1000" b="1" i="0" u="none" strike="noStrike" dirty="0">
                        <a:solidFill>
                          <a:schemeClr val="bg2">
                            <a:lumMod val="90000"/>
                          </a:schemeClr>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B92"/>
                    </a:solidFill>
                  </a:tcPr>
                </a:tc>
                <a:tc>
                  <a:txBody>
                    <a:bodyPr/>
                    <a:lstStyle/>
                    <a:p>
                      <a:pPr algn="ctr" rtl="0" fontAlgn="b"/>
                      <a:r>
                        <a:rPr lang="is-IS" sz="1000" b="1" i="0" u="none" strike="noStrike" smtClean="0">
                          <a:solidFill>
                            <a:schemeClr val="bg2">
                              <a:lumMod val="90000"/>
                            </a:schemeClr>
                          </a:solidFill>
                          <a:effectLst/>
                          <a:latin typeface="Calibri" panose="020F0502020204030204" pitchFamily="34" charset="0"/>
                        </a:rPr>
                        <a:t>Total </a:t>
                      </a:r>
                    </a:p>
                    <a:p>
                      <a:pPr algn="ctr" rtl="0" fontAlgn="b"/>
                      <a:r>
                        <a:rPr lang="is-IS" sz="1000" b="1" i="0" u="none" strike="noStrike" smtClean="0">
                          <a:solidFill>
                            <a:schemeClr val="bg2">
                              <a:lumMod val="90000"/>
                            </a:schemeClr>
                          </a:solidFill>
                          <a:effectLst/>
                          <a:latin typeface="Calibri" panose="020F0502020204030204" pitchFamily="34" charset="0"/>
                        </a:rPr>
                        <a:t>Billion ISK</a:t>
                      </a:r>
                      <a:endParaRPr lang="is-IS" sz="1000" b="1" i="0" u="none" strike="noStrike" dirty="0">
                        <a:solidFill>
                          <a:schemeClr val="bg2">
                            <a:lumMod val="90000"/>
                          </a:schemeClr>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B92"/>
                    </a:solidFill>
                  </a:tcPr>
                </a:tc>
                <a:tc>
                  <a:txBody>
                    <a:bodyPr/>
                    <a:lstStyle/>
                    <a:p>
                      <a:pPr algn="ctr" rtl="0" fontAlgn="b"/>
                      <a:r>
                        <a:rPr lang="is-IS" sz="1000" b="1" i="0" u="none" strike="noStrike" smtClean="0">
                          <a:solidFill>
                            <a:schemeClr val="bg2">
                              <a:lumMod val="90000"/>
                            </a:schemeClr>
                          </a:solidFill>
                          <a:effectLst/>
                          <a:latin typeface="Calibri" panose="020F0502020204030204" pitchFamily="34" charset="0"/>
                        </a:rPr>
                        <a:t>Total </a:t>
                      </a:r>
                    </a:p>
                    <a:p>
                      <a:pPr algn="ctr" rtl="0" fontAlgn="b"/>
                      <a:r>
                        <a:rPr lang="is-IS" sz="1000" b="1" i="0" u="none" strike="noStrike" smtClean="0">
                          <a:solidFill>
                            <a:schemeClr val="bg2">
                              <a:lumMod val="90000"/>
                            </a:schemeClr>
                          </a:solidFill>
                          <a:effectLst/>
                          <a:latin typeface="Calibri" panose="020F0502020204030204" pitchFamily="34" charset="0"/>
                        </a:rPr>
                        <a:t>Billion EUR</a:t>
                      </a:r>
                      <a:endParaRPr lang="is-IS" sz="1000" b="1" i="0" u="none" strike="noStrike" dirty="0">
                        <a:solidFill>
                          <a:schemeClr val="bg2">
                            <a:lumMod val="90000"/>
                          </a:schemeClr>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B92"/>
                    </a:solidFill>
                  </a:tcPr>
                </a:tc>
                <a:extLst>
                  <a:ext uri="{0D108BD9-81ED-4DB2-BD59-A6C34878D82A}">
                    <a16:rowId xmlns:a16="http://schemas.microsoft.com/office/drawing/2014/main" val="2813292072"/>
                  </a:ext>
                </a:extLst>
              </a:tr>
              <a:tr h="162000">
                <a:tc>
                  <a:txBody>
                    <a:bodyPr/>
                    <a:lstStyle/>
                    <a:p>
                      <a:pPr algn="l" rtl="0" fontAlgn="b"/>
                      <a:r>
                        <a:rPr lang="is-IS" sz="900" b="0" i="0" u="none" strike="noStrike" kern="1200" baseline="0" dirty="0">
                          <a:solidFill>
                            <a:prstClr val="black"/>
                          </a:solidFill>
                          <a:latin typeface="+mn-lt"/>
                          <a:ea typeface="+mn-ea"/>
                          <a:cs typeface="+mn-cs"/>
                        </a:rPr>
                        <a:t>North East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0"/>
                    </a:solidFill>
                  </a:tcPr>
                </a:tc>
                <a:tc>
                  <a:txBody>
                    <a:bodyPr/>
                    <a:lstStyle/>
                    <a:p>
                      <a:pPr algn="r" rtl="0" fontAlgn="b"/>
                      <a:r>
                        <a:rPr lang="is-IS" sz="900" b="0" i="0" u="none" strike="noStrike">
                          <a:solidFill>
                            <a:srgbClr val="000000"/>
                          </a:solidFill>
                          <a:effectLst/>
                          <a:latin typeface="+mn-lt"/>
                        </a:rPr>
                        <a:t>760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0"/>
                    </a:solidFill>
                  </a:tcPr>
                </a:tc>
                <a:tc>
                  <a:txBody>
                    <a:bodyPr/>
                    <a:lstStyle/>
                    <a:p>
                      <a:pPr algn="r" rtl="0" fontAlgn="b"/>
                      <a:r>
                        <a:rPr lang="is-IS" sz="900" b="0" i="0" u="none" strike="noStrike">
                          <a:solidFill>
                            <a:srgbClr val="000000"/>
                          </a:solidFill>
                          <a:effectLst/>
                          <a:latin typeface="+mn-lt"/>
                        </a:rPr>
                        <a:t>207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tc>
                  <a:txBody>
                    <a:bodyPr/>
                    <a:lstStyle/>
                    <a:p>
                      <a:pPr algn="r" rtl="0" fontAlgn="b"/>
                      <a:r>
                        <a:rPr lang="is-IS" sz="900" b="0" i="0" u="none" strike="noStrike">
                          <a:solidFill>
                            <a:srgbClr val="000000"/>
                          </a:solidFill>
                          <a:effectLst/>
                          <a:latin typeface="+mn-lt"/>
                        </a:rPr>
                        <a:t>69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tc>
                  <a:txBody>
                    <a:bodyPr/>
                    <a:lstStyle/>
                    <a:p>
                      <a:pPr algn="r" rtl="0" fontAlgn="b"/>
                      <a:r>
                        <a:rPr lang="is-IS" sz="900" b="0" i="0" u="none" strike="noStrike">
                          <a:solidFill>
                            <a:srgbClr val="000000"/>
                          </a:solidFill>
                          <a:effectLst/>
                          <a:latin typeface="+mn-lt"/>
                        </a:rPr>
                        <a:t>1,037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tc>
                  <a:txBody>
                    <a:bodyPr/>
                    <a:lstStyle/>
                    <a:p>
                      <a:pPr algn="r" rtl="0" fontAlgn="b"/>
                      <a:r>
                        <a:rPr lang="is-IS" sz="900" b="0" i="0" u="none" strike="noStrike" dirty="0" smtClean="0">
                          <a:solidFill>
                            <a:srgbClr val="000000"/>
                          </a:solidFill>
                          <a:effectLst/>
                          <a:latin typeface="+mn-lt"/>
                        </a:rPr>
                        <a:t>8.2</a:t>
                      </a:r>
                      <a:endParaRPr lang="is-IS" sz="900" b="0" i="0" u="none" strike="noStrike" dirty="0">
                        <a:solidFill>
                          <a:srgbClr val="000000"/>
                        </a:solidFill>
                        <a:effectLst/>
                        <a:latin typeface="+mn-lt"/>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extLst>
                  <a:ext uri="{0D108BD9-81ED-4DB2-BD59-A6C34878D82A}">
                    <a16:rowId xmlns:a16="http://schemas.microsoft.com/office/drawing/2014/main" val="1615275413"/>
                  </a:ext>
                </a:extLst>
              </a:tr>
              <a:tr h="162000">
                <a:tc>
                  <a:txBody>
                    <a:bodyPr/>
                    <a:lstStyle/>
                    <a:p>
                      <a:pPr algn="l" rtl="0" fontAlgn="b"/>
                      <a:r>
                        <a:rPr lang="is-IS" sz="900" b="0" i="0" u="none" strike="noStrike" dirty="0">
                          <a:solidFill>
                            <a:srgbClr val="000000"/>
                          </a:solidFill>
                          <a:effectLst/>
                          <a:latin typeface="+mn-lt"/>
                        </a:rPr>
                        <a:t>East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tc>
                  <a:txBody>
                    <a:bodyPr/>
                    <a:lstStyle/>
                    <a:p>
                      <a:pPr algn="r" rtl="0" fontAlgn="b"/>
                      <a:r>
                        <a:rPr lang="is-IS" sz="900" b="0" i="0" u="none" strike="noStrike" dirty="0">
                          <a:solidFill>
                            <a:srgbClr val="000000"/>
                          </a:solidFill>
                          <a:effectLst/>
                          <a:latin typeface="+mn-lt"/>
                        </a:rPr>
                        <a:t>286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tc>
                  <a:txBody>
                    <a:bodyPr/>
                    <a:lstStyle/>
                    <a:p>
                      <a:pPr algn="r" rtl="0" fontAlgn="b"/>
                      <a:r>
                        <a:rPr lang="is-IS" sz="900" b="0" i="0" u="none" strike="noStrike" dirty="0">
                          <a:solidFill>
                            <a:srgbClr val="000000"/>
                          </a:solidFill>
                          <a:effectLst/>
                          <a:latin typeface="+mn-lt"/>
                        </a:rPr>
                        <a:t>105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tc>
                  <a:txBody>
                    <a:bodyPr/>
                    <a:lstStyle/>
                    <a:p>
                      <a:pPr algn="r" rtl="0" fontAlgn="b"/>
                      <a:r>
                        <a:rPr lang="is-IS" sz="900" b="0" i="0" u="none" strike="noStrike">
                          <a:solidFill>
                            <a:srgbClr val="000000"/>
                          </a:solidFill>
                          <a:effectLst/>
                          <a:latin typeface="+mn-lt"/>
                        </a:rPr>
                        <a:t>26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tc>
                  <a:txBody>
                    <a:bodyPr/>
                    <a:lstStyle/>
                    <a:p>
                      <a:pPr algn="r" rtl="0" fontAlgn="b"/>
                      <a:r>
                        <a:rPr lang="is-IS" sz="900" b="0" i="0" u="none" strike="noStrike" dirty="0">
                          <a:solidFill>
                            <a:srgbClr val="000000"/>
                          </a:solidFill>
                          <a:effectLst/>
                          <a:latin typeface="+mn-lt"/>
                        </a:rPr>
                        <a:t>417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tc>
                  <a:txBody>
                    <a:bodyPr/>
                    <a:lstStyle/>
                    <a:p>
                      <a:pPr algn="r" rtl="0" fontAlgn="b"/>
                      <a:r>
                        <a:rPr lang="is-IS" sz="900" b="0" i="0" u="none" strike="noStrike" dirty="0" smtClean="0">
                          <a:solidFill>
                            <a:srgbClr val="000000"/>
                          </a:solidFill>
                          <a:effectLst/>
                          <a:latin typeface="+mn-lt"/>
                        </a:rPr>
                        <a:t>3.3</a:t>
                      </a:r>
                      <a:endParaRPr lang="is-IS" sz="900" b="0" i="0" u="none" strike="noStrike" dirty="0">
                        <a:solidFill>
                          <a:srgbClr val="000000"/>
                        </a:solidFill>
                        <a:effectLst/>
                        <a:latin typeface="+mn-lt"/>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extLst>
                  <a:ext uri="{0D108BD9-81ED-4DB2-BD59-A6C34878D82A}">
                    <a16:rowId xmlns:a16="http://schemas.microsoft.com/office/drawing/2014/main" val="1585293443"/>
                  </a:ext>
                </a:extLst>
              </a:tr>
              <a:tr h="162000">
                <a:tc>
                  <a:txBody>
                    <a:bodyPr/>
                    <a:lstStyle/>
                    <a:p>
                      <a:pPr algn="l" rtl="0" fontAlgn="b"/>
                      <a:r>
                        <a:rPr lang="is-IS" sz="900" b="0" i="0" u="none" strike="noStrike">
                          <a:solidFill>
                            <a:srgbClr val="000000"/>
                          </a:solidFill>
                          <a:effectLst/>
                          <a:latin typeface="+mn-lt"/>
                        </a:rPr>
                        <a:t>South</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tc>
                  <a:txBody>
                    <a:bodyPr/>
                    <a:lstStyle/>
                    <a:p>
                      <a:pPr algn="r" rtl="0" fontAlgn="b"/>
                      <a:r>
                        <a:rPr lang="is-IS" sz="900" b="0" i="0" u="none" strike="noStrike" dirty="0">
                          <a:solidFill>
                            <a:srgbClr val="000000"/>
                          </a:solidFill>
                          <a:effectLst/>
                          <a:latin typeface="+mn-lt"/>
                        </a:rPr>
                        <a:t>886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tc>
                  <a:txBody>
                    <a:bodyPr/>
                    <a:lstStyle/>
                    <a:p>
                      <a:pPr algn="r" rtl="0" fontAlgn="b"/>
                      <a:r>
                        <a:rPr lang="is-IS" sz="900" b="0" i="0" u="none" strike="noStrike">
                          <a:solidFill>
                            <a:srgbClr val="000000"/>
                          </a:solidFill>
                          <a:effectLst/>
                          <a:latin typeface="+mn-lt"/>
                        </a:rPr>
                        <a:t>249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tc>
                  <a:txBody>
                    <a:bodyPr/>
                    <a:lstStyle/>
                    <a:p>
                      <a:pPr algn="r" rtl="0" fontAlgn="b"/>
                      <a:r>
                        <a:rPr lang="is-IS" sz="900" b="0" i="0" u="none" strike="noStrike">
                          <a:solidFill>
                            <a:srgbClr val="000000"/>
                          </a:solidFill>
                          <a:effectLst/>
                          <a:latin typeface="+mn-lt"/>
                        </a:rPr>
                        <a:t>61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tc>
                  <a:txBody>
                    <a:bodyPr/>
                    <a:lstStyle/>
                    <a:p>
                      <a:pPr algn="r" rtl="0" fontAlgn="b"/>
                      <a:r>
                        <a:rPr lang="is-IS" sz="900" b="0" i="0" u="none" strike="noStrike">
                          <a:solidFill>
                            <a:srgbClr val="000000"/>
                          </a:solidFill>
                          <a:effectLst/>
                          <a:latin typeface="+mn-lt"/>
                        </a:rPr>
                        <a:t>1,196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tc>
                  <a:txBody>
                    <a:bodyPr/>
                    <a:lstStyle/>
                    <a:p>
                      <a:pPr algn="r" rtl="0" fontAlgn="b"/>
                      <a:r>
                        <a:rPr lang="is-IS" sz="900" b="0" i="0" u="none" strike="noStrike" dirty="0" smtClean="0">
                          <a:solidFill>
                            <a:srgbClr val="000000"/>
                          </a:solidFill>
                          <a:effectLst/>
                          <a:latin typeface="+mn-lt"/>
                        </a:rPr>
                        <a:t>9.4</a:t>
                      </a:r>
                      <a:endParaRPr lang="is-IS" sz="900" b="0" i="0" u="none" strike="noStrike" dirty="0">
                        <a:solidFill>
                          <a:srgbClr val="000000"/>
                        </a:solidFill>
                        <a:effectLst/>
                        <a:latin typeface="+mn-lt"/>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extLst>
                  <a:ext uri="{0D108BD9-81ED-4DB2-BD59-A6C34878D82A}">
                    <a16:rowId xmlns:a16="http://schemas.microsoft.com/office/drawing/2014/main" val="3364512425"/>
                  </a:ext>
                </a:extLst>
              </a:tr>
              <a:tr h="162000">
                <a:tc>
                  <a:txBody>
                    <a:bodyPr/>
                    <a:lstStyle/>
                    <a:p>
                      <a:pPr algn="l" rtl="0" fontAlgn="b"/>
                      <a:r>
                        <a:rPr lang="is-IS" sz="900" b="0" i="0" u="none" strike="noStrike">
                          <a:solidFill>
                            <a:srgbClr val="000000"/>
                          </a:solidFill>
                          <a:effectLst/>
                          <a:latin typeface="+mn-lt"/>
                        </a:rPr>
                        <a:t>Reykjanes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tc>
                  <a:txBody>
                    <a:bodyPr/>
                    <a:lstStyle/>
                    <a:p>
                      <a:pPr algn="r" rtl="0" fontAlgn="b"/>
                      <a:r>
                        <a:rPr lang="is-IS" sz="900" b="0" i="0" u="none" strike="noStrike" dirty="0">
                          <a:solidFill>
                            <a:srgbClr val="000000"/>
                          </a:solidFill>
                          <a:effectLst/>
                          <a:latin typeface="+mn-lt"/>
                        </a:rPr>
                        <a:t>529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tc>
                  <a:txBody>
                    <a:bodyPr/>
                    <a:lstStyle/>
                    <a:p>
                      <a:pPr algn="r" rtl="0" fontAlgn="b"/>
                      <a:r>
                        <a:rPr lang="is-IS" sz="900" b="0" i="0" u="none" strike="noStrike" dirty="0">
                          <a:solidFill>
                            <a:srgbClr val="000000"/>
                          </a:solidFill>
                          <a:effectLst/>
                          <a:latin typeface="+mn-lt"/>
                        </a:rPr>
                        <a:t>192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tc>
                  <a:txBody>
                    <a:bodyPr/>
                    <a:lstStyle/>
                    <a:p>
                      <a:pPr algn="r" rtl="0" fontAlgn="b"/>
                      <a:r>
                        <a:rPr lang="is-IS" sz="900" b="0" i="0" u="none" strike="noStrike">
                          <a:solidFill>
                            <a:srgbClr val="000000"/>
                          </a:solidFill>
                          <a:effectLst/>
                          <a:latin typeface="+mn-lt"/>
                        </a:rPr>
                        <a:t>38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tc>
                  <a:txBody>
                    <a:bodyPr/>
                    <a:lstStyle/>
                    <a:p>
                      <a:pPr algn="r" rtl="0" fontAlgn="b"/>
                      <a:r>
                        <a:rPr lang="is-IS" sz="900" b="0" i="0" u="none" strike="noStrike">
                          <a:solidFill>
                            <a:srgbClr val="000000"/>
                          </a:solidFill>
                          <a:effectLst/>
                          <a:latin typeface="+mn-lt"/>
                        </a:rPr>
                        <a:t>760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tc>
                  <a:txBody>
                    <a:bodyPr/>
                    <a:lstStyle/>
                    <a:p>
                      <a:pPr algn="r" rtl="0" fontAlgn="b"/>
                      <a:r>
                        <a:rPr lang="is-IS" sz="900" b="0" i="0" u="none" strike="noStrike" dirty="0" smtClean="0">
                          <a:solidFill>
                            <a:srgbClr val="000000"/>
                          </a:solidFill>
                          <a:effectLst/>
                          <a:latin typeface="+mn-lt"/>
                        </a:rPr>
                        <a:t>6.0</a:t>
                      </a:r>
                      <a:endParaRPr lang="is-IS" sz="900" b="0" i="0" u="none" strike="noStrike" dirty="0">
                        <a:solidFill>
                          <a:srgbClr val="000000"/>
                        </a:solidFill>
                        <a:effectLst/>
                        <a:latin typeface="+mn-lt"/>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extLst>
                  <a:ext uri="{0D108BD9-81ED-4DB2-BD59-A6C34878D82A}">
                    <a16:rowId xmlns:a16="http://schemas.microsoft.com/office/drawing/2014/main" val="2138279285"/>
                  </a:ext>
                </a:extLst>
              </a:tr>
              <a:tr h="162000">
                <a:tc>
                  <a:txBody>
                    <a:bodyPr/>
                    <a:lstStyle/>
                    <a:p>
                      <a:pPr algn="l" rtl="0" fontAlgn="b"/>
                      <a:r>
                        <a:rPr lang="is-IS" sz="900" b="0" i="0" u="none" strike="noStrike">
                          <a:solidFill>
                            <a:srgbClr val="000000"/>
                          </a:solidFill>
                          <a:effectLst/>
                          <a:latin typeface="+mn-lt"/>
                        </a:rPr>
                        <a:t>Reykjavík</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tc>
                  <a:txBody>
                    <a:bodyPr/>
                    <a:lstStyle/>
                    <a:p>
                      <a:pPr algn="r" rtl="0" fontAlgn="b"/>
                      <a:r>
                        <a:rPr lang="is-IS" sz="900" b="0" i="0" u="none" strike="noStrike">
                          <a:solidFill>
                            <a:srgbClr val="000000"/>
                          </a:solidFill>
                          <a:effectLst/>
                          <a:latin typeface="+mn-lt"/>
                        </a:rPr>
                        <a:t>4,59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tc>
                  <a:txBody>
                    <a:bodyPr/>
                    <a:lstStyle/>
                    <a:p>
                      <a:pPr algn="r" rtl="0" fontAlgn="b"/>
                      <a:r>
                        <a:rPr lang="is-IS" sz="900" b="0" i="0" u="none" strike="noStrike" dirty="0">
                          <a:solidFill>
                            <a:srgbClr val="000000"/>
                          </a:solidFill>
                          <a:effectLst/>
                          <a:latin typeface="+mn-lt"/>
                        </a:rPr>
                        <a:t>1,198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tc>
                  <a:txBody>
                    <a:bodyPr/>
                    <a:lstStyle/>
                    <a:p>
                      <a:pPr algn="r" rtl="0" fontAlgn="b"/>
                      <a:r>
                        <a:rPr lang="is-IS" sz="900" b="0" i="0" u="none" strike="noStrike">
                          <a:solidFill>
                            <a:srgbClr val="000000"/>
                          </a:solidFill>
                          <a:effectLst/>
                          <a:latin typeface="+mn-lt"/>
                        </a:rPr>
                        <a:t>335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tc>
                  <a:txBody>
                    <a:bodyPr/>
                    <a:lstStyle/>
                    <a:p>
                      <a:pPr algn="r" rtl="0" fontAlgn="b"/>
                      <a:r>
                        <a:rPr lang="is-IS" sz="900" b="0" i="0" u="none" strike="noStrike">
                          <a:solidFill>
                            <a:srgbClr val="000000"/>
                          </a:solidFill>
                          <a:effectLst/>
                          <a:latin typeface="+mn-lt"/>
                        </a:rPr>
                        <a:t>6,123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tc>
                  <a:txBody>
                    <a:bodyPr/>
                    <a:lstStyle/>
                    <a:p>
                      <a:pPr algn="r" rtl="0" fontAlgn="b"/>
                      <a:r>
                        <a:rPr lang="is-IS" sz="900" b="0" i="0" u="none" strike="noStrike" dirty="0" smtClean="0">
                          <a:solidFill>
                            <a:srgbClr val="000000"/>
                          </a:solidFill>
                          <a:effectLst/>
                          <a:latin typeface="+mn-lt"/>
                        </a:rPr>
                        <a:t>48.2</a:t>
                      </a:r>
                      <a:endParaRPr lang="is-IS" sz="900" b="0" i="0" u="none" strike="noStrike" dirty="0">
                        <a:solidFill>
                          <a:srgbClr val="000000"/>
                        </a:solidFill>
                        <a:effectLst/>
                        <a:latin typeface="+mn-lt"/>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extLst>
                  <a:ext uri="{0D108BD9-81ED-4DB2-BD59-A6C34878D82A}">
                    <a16:rowId xmlns:a16="http://schemas.microsoft.com/office/drawing/2014/main" val="3964458585"/>
                  </a:ext>
                </a:extLst>
              </a:tr>
              <a:tr h="162000">
                <a:tc>
                  <a:txBody>
                    <a:bodyPr/>
                    <a:lstStyle/>
                    <a:p>
                      <a:pPr algn="l" rtl="0" fontAlgn="b"/>
                      <a:r>
                        <a:rPr lang="is-IS" sz="900" b="0" i="0" u="none" strike="noStrike">
                          <a:solidFill>
                            <a:srgbClr val="000000"/>
                          </a:solidFill>
                          <a:effectLst/>
                          <a:latin typeface="+mn-lt"/>
                        </a:rPr>
                        <a:t>West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tc>
                  <a:txBody>
                    <a:bodyPr/>
                    <a:lstStyle/>
                    <a:p>
                      <a:pPr algn="r" rtl="0" fontAlgn="b"/>
                      <a:r>
                        <a:rPr lang="is-IS" sz="900" b="0" i="0" u="none" strike="noStrike">
                          <a:solidFill>
                            <a:srgbClr val="000000"/>
                          </a:solidFill>
                          <a:effectLst/>
                          <a:latin typeface="+mn-lt"/>
                        </a:rPr>
                        <a:t>454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tc>
                  <a:txBody>
                    <a:bodyPr/>
                    <a:lstStyle/>
                    <a:p>
                      <a:pPr algn="r" rtl="0" fontAlgn="b"/>
                      <a:r>
                        <a:rPr lang="is-IS" sz="900" b="0" i="0" u="none" strike="noStrike" dirty="0">
                          <a:solidFill>
                            <a:srgbClr val="000000"/>
                          </a:solidFill>
                          <a:effectLst/>
                          <a:latin typeface="+mn-lt"/>
                        </a:rPr>
                        <a:t>119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tc>
                  <a:txBody>
                    <a:bodyPr/>
                    <a:lstStyle/>
                    <a:p>
                      <a:pPr algn="r" rtl="0" fontAlgn="b"/>
                      <a:r>
                        <a:rPr lang="is-IS" sz="900" b="0" i="0" u="none" strike="noStrike" dirty="0">
                          <a:solidFill>
                            <a:srgbClr val="000000"/>
                          </a:solidFill>
                          <a:effectLst/>
                          <a:latin typeface="+mn-lt"/>
                        </a:rPr>
                        <a:t>17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tc>
                  <a:txBody>
                    <a:bodyPr/>
                    <a:lstStyle/>
                    <a:p>
                      <a:pPr algn="r" rtl="0" fontAlgn="b"/>
                      <a:r>
                        <a:rPr lang="is-IS" sz="900" b="0" i="0" u="none" strike="noStrike">
                          <a:solidFill>
                            <a:srgbClr val="000000"/>
                          </a:solidFill>
                          <a:effectLst/>
                          <a:latin typeface="+mn-lt"/>
                        </a:rPr>
                        <a:t>590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tc>
                  <a:txBody>
                    <a:bodyPr/>
                    <a:lstStyle/>
                    <a:p>
                      <a:pPr algn="r" rtl="0" fontAlgn="b"/>
                      <a:r>
                        <a:rPr lang="is-IS" sz="900" b="0" i="0" u="none" strike="noStrike" dirty="0" smtClean="0">
                          <a:solidFill>
                            <a:srgbClr val="000000"/>
                          </a:solidFill>
                          <a:effectLst/>
                          <a:latin typeface="+mn-lt"/>
                        </a:rPr>
                        <a:t>4.6</a:t>
                      </a:r>
                      <a:endParaRPr lang="is-IS" sz="900" b="0" i="0" u="none" strike="noStrike" dirty="0">
                        <a:solidFill>
                          <a:srgbClr val="000000"/>
                        </a:solidFill>
                        <a:effectLst/>
                        <a:latin typeface="+mn-lt"/>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extLst>
                  <a:ext uri="{0D108BD9-81ED-4DB2-BD59-A6C34878D82A}">
                    <a16:rowId xmlns:a16="http://schemas.microsoft.com/office/drawing/2014/main" val="163455678"/>
                  </a:ext>
                </a:extLst>
              </a:tr>
              <a:tr h="162000">
                <a:tc>
                  <a:txBody>
                    <a:bodyPr/>
                    <a:lstStyle/>
                    <a:p>
                      <a:pPr algn="l" rtl="0" fontAlgn="b"/>
                      <a:r>
                        <a:rPr lang="is-IS" sz="900" b="0" i="0" u="none" strike="noStrike">
                          <a:solidFill>
                            <a:srgbClr val="000000"/>
                          </a:solidFill>
                          <a:effectLst/>
                          <a:latin typeface="+mn-lt"/>
                        </a:rPr>
                        <a:t>West fjords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tc>
                  <a:txBody>
                    <a:bodyPr/>
                    <a:lstStyle/>
                    <a:p>
                      <a:pPr algn="r" rtl="0" fontAlgn="b"/>
                      <a:r>
                        <a:rPr lang="is-IS" sz="900" b="0" i="0" u="none" strike="noStrike">
                          <a:solidFill>
                            <a:srgbClr val="000000"/>
                          </a:solidFill>
                          <a:effectLst/>
                          <a:latin typeface="+mn-lt"/>
                        </a:rPr>
                        <a:t>204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tc>
                  <a:txBody>
                    <a:bodyPr/>
                    <a:lstStyle/>
                    <a:p>
                      <a:pPr algn="r" rtl="0" fontAlgn="b"/>
                      <a:r>
                        <a:rPr lang="is-IS" sz="900" b="0" i="0" u="none" strike="noStrike" dirty="0">
                          <a:solidFill>
                            <a:srgbClr val="000000"/>
                          </a:solidFill>
                          <a:effectLst/>
                          <a:latin typeface="+mn-lt"/>
                        </a:rPr>
                        <a:t>52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tc>
                  <a:txBody>
                    <a:bodyPr/>
                    <a:lstStyle/>
                    <a:p>
                      <a:pPr algn="r" rtl="0" fontAlgn="b"/>
                      <a:r>
                        <a:rPr lang="is-IS" sz="900" b="0" i="0" u="none" strike="noStrike" dirty="0">
                          <a:solidFill>
                            <a:srgbClr val="000000"/>
                          </a:solidFill>
                          <a:effectLst/>
                          <a:latin typeface="+mn-lt"/>
                        </a:rPr>
                        <a:t>17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tc>
                  <a:txBody>
                    <a:bodyPr/>
                    <a:lstStyle/>
                    <a:p>
                      <a:pPr algn="r" rtl="0" fontAlgn="b"/>
                      <a:r>
                        <a:rPr lang="is-IS" sz="900" b="0" i="0" u="none" strike="noStrike">
                          <a:solidFill>
                            <a:srgbClr val="000000"/>
                          </a:solidFill>
                          <a:effectLst/>
                          <a:latin typeface="+mn-lt"/>
                        </a:rPr>
                        <a:t>274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tc>
                  <a:txBody>
                    <a:bodyPr/>
                    <a:lstStyle/>
                    <a:p>
                      <a:pPr algn="r" rtl="0" fontAlgn="b"/>
                      <a:r>
                        <a:rPr lang="is-IS" sz="900" b="0" i="0" u="none" strike="noStrike" dirty="0" smtClean="0">
                          <a:solidFill>
                            <a:srgbClr val="000000"/>
                          </a:solidFill>
                          <a:effectLst/>
                          <a:latin typeface="+mn-lt"/>
                        </a:rPr>
                        <a:t>2.2</a:t>
                      </a:r>
                      <a:endParaRPr lang="is-IS" sz="900" b="0" i="0" u="none" strike="noStrike" dirty="0">
                        <a:solidFill>
                          <a:srgbClr val="000000"/>
                        </a:solidFill>
                        <a:effectLst/>
                        <a:latin typeface="+mn-lt"/>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extLst>
                  <a:ext uri="{0D108BD9-81ED-4DB2-BD59-A6C34878D82A}">
                    <a16:rowId xmlns:a16="http://schemas.microsoft.com/office/drawing/2014/main" val="2380927805"/>
                  </a:ext>
                </a:extLst>
              </a:tr>
              <a:tr h="162000">
                <a:tc>
                  <a:txBody>
                    <a:bodyPr/>
                    <a:lstStyle/>
                    <a:p>
                      <a:pPr algn="l" rtl="0" fontAlgn="b"/>
                      <a:r>
                        <a:rPr lang="is-IS" sz="900" b="0" i="0" u="none" strike="noStrike">
                          <a:solidFill>
                            <a:srgbClr val="000000"/>
                          </a:solidFill>
                          <a:effectLst/>
                          <a:latin typeface="+mn-lt"/>
                        </a:rPr>
                        <a:t>North West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tc>
                  <a:txBody>
                    <a:bodyPr/>
                    <a:lstStyle/>
                    <a:p>
                      <a:pPr algn="r" rtl="0" fontAlgn="b"/>
                      <a:r>
                        <a:rPr lang="is-IS" sz="900" b="0" i="0" u="none" strike="noStrike">
                          <a:solidFill>
                            <a:srgbClr val="000000"/>
                          </a:solidFill>
                          <a:effectLst/>
                          <a:latin typeface="+mn-lt"/>
                        </a:rPr>
                        <a:t>239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tc>
                  <a:txBody>
                    <a:bodyPr/>
                    <a:lstStyle/>
                    <a:p>
                      <a:pPr algn="r" rtl="0" fontAlgn="b"/>
                      <a:r>
                        <a:rPr lang="is-IS" sz="900" b="0" i="0" u="none" strike="noStrike">
                          <a:solidFill>
                            <a:srgbClr val="000000"/>
                          </a:solidFill>
                          <a:effectLst/>
                          <a:latin typeface="+mn-lt"/>
                        </a:rPr>
                        <a:t>69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tc>
                  <a:txBody>
                    <a:bodyPr/>
                    <a:lstStyle/>
                    <a:p>
                      <a:pPr algn="r" rtl="0" fontAlgn="b"/>
                      <a:r>
                        <a:rPr lang="is-IS" sz="900" b="0" i="0" u="none" strike="noStrike" dirty="0">
                          <a:solidFill>
                            <a:srgbClr val="000000"/>
                          </a:solidFill>
                          <a:effectLst/>
                          <a:latin typeface="+mn-lt"/>
                        </a:rPr>
                        <a:t>13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tc>
                  <a:txBody>
                    <a:bodyPr/>
                    <a:lstStyle/>
                    <a:p>
                      <a:pPr algn="r" rtl="0" fontAlgn="b"/>
                      <a:r>
                        <a:rPr lang="is-IS" sz="900" b="0" i="0" u="none" strike="noStrike" dirty="0">
                          <a:solidFill>
                            <a:srgbClr val="000000"/>
                          </a:solidFill>
                          <a:effectLst/>
                          <a:latin typeface="+mn-lt"/>
                        </a:rPr>
                        <a:t>321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tc>
                  <a:txBody>
                    <a:bodyPr/>
                    <a:lstStyle/>
                    <a:p>
                      <a:pPr algn="r" rtl="0" fontAlgn="b"/>
                      <a:r>
                        <a:rPr lang="is-IS" sz="900" b="0" i="0" u="none" strike="noStrike" dirty="0" smtClean="0">
                          <a:solidFill>
                            <a:srgbClr val="000000"/>
                          </a:solidFill>
                          <a:effectLst/>
                          <a:latin typeface="+mn-lt"/>
                        </a:rPr>
                        <a:t>2.5</a:t>
                      </a:r>
                      <a:endParaRPr lang="is-IS" sz="900" b="0" i="0" u="none" strike="noStrike" dirty="0">
                        <a:solidFill>
                          <a:srgbClr val="000000"/>
                        </a:solidFill>
                        <a:effectLst/>
                        <a:latin typeface="+mn-lt"/>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extLst>
                  <a:ext uri="{0D108BD9-81ED-4DB2-BD59-A6C34878D82A}">
                    <a16:rowId xmlns:a16="http://schemas.microsoft.com/office/drawing/2014/main" val="717942965"/>
                  </a:ext>
                </a:extLst>
              </a:tr>
              <a:tr h="162000">
                <a:tc>
                  <a:txBody>
                    <a:bodyPr/>
                    <a:lstStyle/>
                    <a:p>
                      <a:pPr algn="l" rtl="0" fontAlgn="b"/>
                      <a:r>
                        <a:rPr lang="is-IS" sz="900" b="0" i="0" u="none" strike="noStrike">
                          <a:solidFill>
                            <a:srgbClr val="000000"/>
                          </a:solidFill>
                          <a:effectLst/>
                          <a:latin typeface="+mn-lt"/>
                        </a:rPr>
                        <a:t>El. Power and Bridges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tc>
                  <a:txBody>
                    <a:bodyPr/>
                    <a:lstStyle/>
                    <a:p>
                      <a:pPr algn="r" rtl="0" fontAlgn="b"/>
                      <a:r>
                        <a:rPr lang="is-IS" sz="900" b="0" i="0" u="none" strike="noStrike">
                          <a:solidFill>
                            <a:srgbClr val="000000"/>
                          </a:solidFill>
                          <a:effectLst/>
                          <a:latin typeface="+mn-lt"/>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tc>
                  <a:txBody>
                    <a:bodyPr/>
                    <a:lstStyle/>
                    <a:p>
                      <a:pPr algn="r" rtl="0" fontAlgn="b"/>
                      <a:r>
                        <a:rPr lang="is-IS" sz="900" b="0" i="0" u="none" strike="noStrike">
                          <a:solidFill>
                            <a:srgbClr val="000000"/>
                          </a:solidFill>
                          <a:effectLst/>
                          <a:latin typeface="+mn-lt"/>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tc>
                  <a:txBody>
                    <a:bodyPr/>
                    <a:lstStyle/>
                    <a:p>
                      <a:pPr algn="r" rtl="0" fontAlgn="b"/>
                      <a:r>
                        <a:rPr lang="is-IS" sz="900" b="0" i="0" u="none" strike="noStrike" dirty="0">
                          <a:solidFill>
                            <a:srgbClr val="000000"/>
                          </a:solidFill>
                          <a:effectLst/>
                          <a:latin typeface="+mn-lt"/>
                        </a:rPr>
                        <a:t>247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tc>
                  <a:txBody>
                    <a:bodyPr/>
                    <a:lstStyle/>
                    <a:p>
                      <a:pPr algn="r" rtl="0" fontAlgn="b"/>
                      <a:r>
                        <a:rPr lang="is-IS" sz="900" b="0" i="0" u="none" strike="noStrike" dirty="0">
                          <a:solidFill>
                            <a:srgbClr val="000000"/>
                          </a:solidFill>
                          <a:effectLst/>
                          <a:latin typeface="+mn-lt"/>
                        </a:rPr>
                        <a:t>247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tc>
                  <a:txBody>
                    <a:bodyPr/>
                    <a:lstStyle/>
                    <a:p>
                      <a:pPr algn="r" rtl="0" fontAlgn="b"/>
                      <a:r>
                        <a:rPr lang="is-IS" sz="900" b="0" i="0" u="none" strike="noStrike" dirty="0" smtClean="0">
                          <a:solidFill>
                            <a:srgbClr val="000000"/>
                          </a:solidFill>
                          <a:effectLst/>
                          <a:latin typeface="+mn-lt"/>
                        </a:rPr>
                        <a:t>1.9</a:t>
                      </a:r>
                      <a:endParaRPr lang="is-IS" sz="900" b="0" i="0" u="none" strike="noStrike" dirty="0">
                        <a:solidFill>
                          <a:srgbClr val="000000"/>
                        </a:solidFill>
                        <a:effectLst/>
                        <a:latin typeface="+mn-lt"/>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extLst>
                  <a:ext uri="{0D108BD9-81ED-4DB2-BD59-A6C34878D82A}">
                    <a16:rowId xmlns:a16="http://schemas.microsoft.com/office/drawing/2014/main" val="698331642"/>
                  </a:ext>
                </a:extLst>
              </a:tr>
              <a:tr h="162000">
                <a:tc>
                  <a:txBody>
                    <a:bodyPr/>
                    <a:lstStyle/>
                    <a:p>
                      <a:pPr algn="l" rtl="0" fontAlgn="b"/>
                      <a:r>
                        <a:rPr lang="is-IS" sz="900" b="0" i="0" u="none" strike="noStrike">
                          <a:solidFill>
                            <a:srgbClr val="000000"/>
                          </a:solidFill>
                          <a:effectLst/>
                          <a:latin typeface="+mn-lt"/>
                        </a:rPr>
                        <a:t>Various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tc>
                  <a:txBody>
                    <a:bodyPr/>
                    <a:lstStyle/>
                    <a:p>
                      <a:pPr algn="r" rtl="0" fontAlgn="b"/>
                      <a:r>
                        <a:rPr lang="is-IS" sz="900" b="0" i="0" u="none" strike="noStrike">
                          <a:solidFill>
                            <a:srgbClr val="000000"/>
                          </a:solidFill>
                          <a:effectLst/>
                          <a:latin typeface="+mn-lt"/>
                        </a:rPr>
                        <a:t>41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tc>
                  <a:txBody>
                    <a:bodyPr/>
                    <a:lstStyle/>
                    <a:p>
                      <a:pPr algn="r" rtl="0" fontAlgn="b"/>
                      <a:r>
                        <a:rPr lang="is-IS" sz="900" b="0" i="0" u="none" strike="noStrike">
                          <a:solidFill>
                            <a:srgbClr val="000000"/>
                          </a:solidFill>
                          <a:effectLst/>
                          <a:latin typeface="+mn-lt"/>
                        </a:rPr>
                        <a:t>96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tc>
                  <a:txBody>
                    <a:bodyPr/>
                    <a:lstStyle/>
                    <a:p>
                      <a:pPr algn="r" rtl="0" fontAlgn="b"/>
                      <a:r>
                        <a:rPr lang="is-IS" sz="900" b="0" i="0" u="none" strike="noStrike">
                          <a:solidFill>
                            <a:srgbClr val="000000"/>
                          </a:solidFill>
                          <a:effectLst/>
                          <a:latin typeface="+mn-lt"/>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tc>
                  <a:txBody>
                    <a:bodyPr/>
                    <a:lstStyle/>
                    <a:p>
                      <a:pPr algn="r" rtl="0" fontAlgn="b"/>
                      <a:r>
                        <a:rPr lang="is-IS" sz="900" b="0" i="0" u="none" strike="noStrike" dirty="0">
                          <a:solidFill>
                            <a:srgbClr val="000000"/>
                          </a:solidFill>
                          <a:effectLst/>
                          <a:latin typeface="+mn-lt"/>
                        </a:rPr>
                        <a:t>137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tc>
                  <a:txBody>
                    <a:bodyPr/>
                    <a:lstStyle/>
                    <a:p>
                      <a:pPr algn="r" rtl="0" fontAlgn="b"/>
                      <a:r>
                        <a:rPr lang="is-IS" sz="900" b="0" i="0" u="none" strike="noStrike" dirty="0" smtClean="0">
                          <a:solidFill>
                            <a:srgbClr val="000000"/>
                          </a:solidFill>
                          <a:effectLst/>
                          <a:latin typeface="+mn-lt"/>
                        </a:rPr>
                        <a:t>1.1</a:t>
                      </a:r>
                      <a:endParaRPr lang="is-IS" sz="900" b="0" i="0" u="none" strike="noStrike" dirty="0">
                        <a:solidFill>
                          <a:srgbClr val="000000"/>
                        </a:solidFill>
                        <a:effectLst/>
                        <a:latin typeface="+mn-lt"/>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B2C1"/>
                    </a:solidFill>
                  </a:tcPr>
                </a:tc>
                <a:extLst>
                  <a:ext uri="{0D108BD9-81ED-4DB2-BD59-A6C34878D82A}">
                    <a16:rowId xmlns:a16="http://schemas.microsoft.com/office/drawing/2014/main" val="2324558554"/>
                  </a:ext>
                </a:extLst>
              </a:tr>
              <a:tr h="162000">
                <a:tc>
                  <a:txBody>
                    <a:bodyPr/>
                    <a:lstStyle/>
                    <a:p>
                      <a:pPr algn="l" rtl="0" fontAlgn="b"/>
                      <a:r>
                        <a:rPr lang="is-IS" sz="900" b="1" i="0" u="none" strike="noStrike" dirty="0" smtClean="0">
                          <a:solidFill>
                            <a:srgbClr val="000000"/>
                          </a:solidFill>
                          <a:effectLst/>
                          <a:latin typeface="+mn-lt"/>
                        </a:rPr>
                        <a:t>Total</a:t>
                      </a:r>
                      <a:endParaRPr lang="is-IS" sz="900" b="1" i="0" u="none" strike="noStrike" dirty="0">
                        <a:solidFill>
                          <a:srgbClr val="000000"/>
                        </a:solidFill>
                        <a:effectLst/>
                        <a:latin typeface="+mn-lt"/>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tc>
                  <a:txBody>
                    <a:bodyPr/>
                    <a:lstStyle/>
                    <a:p>
                      <a:pPr algn="r" rtl="0" fontAlgn="b"/>
                      <a:r>
                        <a:rPr lang="is-IS" sz="900" b="1" i="0" u="none" strike="noStrike" dirty="0">
                          <a:solidFill>
                            <a:srgbClr val="000000"/>
                          </a:solidFill>
                          <a:effectLst/>
                          <a:latin typeface="+mn-lt"/>
                        </a:rPr>
                        <a:t>7,991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tc>
                  <a:txBody>
                    <a:bodyPr/>
                    <a:lstStyle/>
                    <a:p>
                      <a:pPr algn="r" rtl="0" fontAlgn="b"/>
                      <a:r>
                        <a:rPr lang="is-IS" sz="900" b="1" i="0" u="none" strike="noStrike" dirty="0">
                          <a:solidFill>
                            <a:srgbClr val="000000"/>
                          </a:solidFill>
                          <a:effectLst/>
                          <a:latin typeface="+mn-lt"/>
                        </a:rPr>
                        <a:t>2,286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tc>
                  <a:txBody>
                    <a:bodyPr/>
                    <a:lstStyle/>
                    <a:p>
                      <a:pPr algn="r" rtl="0" fontAlgn="b"/>
                      <a:r>
                        <a:rPr lang="is-IS" sz="900" b="1" i="0" u="none" strike="noStrike" dirty="0">
                          <a:solidFill>
                            <a:srgbClr val="000000"/>
                          </a:solidFill>
                          <a:effectLst/>
                          <a:latin typeface="+mn-lt"/>
                        </a:rPr>
                        <a:t>824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tc>
                  <a:txBody>
                    <a:bodyPr/>
                    <a:lstStyle/>
                    <a:p>
                      <a:pPr algn="r" rtl="0" fontAlgn="b"/>
                      <a:r>
                        <a:rPr lang="is-IS" sz="900" b="1" i="0" u="none" strike="noStrike" dirty="0">
                          <a:solidFill>
                            <a:srgbClr val="000000"/>
                          </a:solidFill>
                          <a:effectLst/>
                          <a:latin typeface="+mn-lt"/>
                        </a:rPr>
                        <a:t>11,101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tc>
                  <a:txBody>
                    <a:bodyPr/>
                    <a:lstStyle/>
                    <a:p>
                      <a:pPr algn="r" rtl="0" fontAlgn="b"/>
                      <a:r>
                        <a:rPr lang="is-IS" sz="900" b="1" i="0" u="none" strike="noStrike" dirty="0" smtClean="0">
                          <a:solidFill>
                            <a:srgbClr val="000000"/>
                          </a:solidFill>
                          <a:effectLst/>
                          <a:latin typeface="+mn-lt"/>
                        </a:rPr>
                        <a:t>87.4</a:t>
                      </a:r>
                      <a:endParaRPr lang="is-IS" sz="900" b="1" i="0" u="none" strike="noStrike" dirty="0">
                        <a:solidFill>
                          <a:srgbClr val="000000"/>
                        </a:solidFill>
                        <a:effectLst/>
                        <a:latin typeface="+mn-lt"/>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E1"/>
                    </a:solidFill>
                  </a:tcPr>
                </a:tc>
                <a:extLst>
                  <a:ext uri="{0D108BD9-81ED-4DB2-BD59-A6C34878D82A}">
                    <a16:rowId xmlns:a16="http://schemas.microsoft.com/office/drawing/2014/main" val="2129121362"/>
                  </a:ext>
                </a:extLst>
              </a:tr>
            </a:tbl>
          </a:graphicData>
        </a:graphic>
      </p:graphicFrame>
      <p:sp>
        <p:nvSpPr>
          <p:cNvPr id="18" name="TextBox 17"/>
          <p:cNvSpPr txBox="1"/>
          <p:nvPr/>
        </p:nvSpPr>
        <p:spPr>
          <a:xfrm>
            <a:off x="1068532" y="9375701"/>
            <a:ext cx="3078956" cy="253916"/>
          </a:xfrm>
          <a:prstGeom prst="rect">
            <a:avLst/>
          </a:prstGeom>
          <a:noFill/>
        </p:spPr>
        <p:txBody>
          <a:bodyPr wrap="square" rtlCol="0">
            <a:spAutoFit/>
          </a:bodyPr>
          <a:lstStyle/>
          <a:p>
            <a:r>
              <a:rPr lang="is-IS" sz="1050" dirty="0">
                <a:solidFill>
                  <a:schemeClr val="tx1">
                    <a:lumMod val="50000"/>
                    <a:lumOff val="50000"/>
                  </a:schemeClr>
                </a:solidFill>
              </a:rPr>
              <a:t>*</a:t>
            </a:r>
            <a:r>
              <a:rPr lang="is-IS" sz="1050" baseline="30000" dirty="0">
                <a:solidFill>
                  <a:schemeClr val="tx1">
                    <a:lumMod val="50000"/>
                    <a:lumOff val="50000"/>
                  </a:schemeClr>
                </a:solidFill>
              </a:rPr>
              <a:t>1</a:t>
            </a:r>
            <a:r>
              <a:rPr lang="is-IS" sz="1050" dirty="0">
                <a:solidFill>
                  <a:schemeClr val="tx1">
                    <a:lumMod val="50000"/>
                    <a:lumOff val="50000"/>
                  </a:schemeClr>
                </a:solidFill>
              </a:rPr>
              <a:t> </a:t>
            </a:r>
            <a:r>
              <a:rPr lang="is-IS" sz="900" dirty="0">
                <a:solidFill>
                  <a:schemeClr val="tx1">
                    <a:lumMod val="50000"/>
                    <a:lumOff val="50000"/>
                  </a:schemeClr>
                </a:solidFill>
              </a:rPr>
              <a:t>As at September </a:t>
            </a:r>
            <a:r>
              <a:rPr lang="is-IS" sz="900" dirty="0" smtClean="0">
                <a:solidFill>
                  <a:schemeClr val="tx1">
                    <a:lumMod val="50000"/>
                    <a:lumOff val="50000"/>
                  </a:schemeClr>
                </a:solidFill>
              </a:rPr>
              <a:t>2017</a:t>
            </a:r>
            <a:endParaRPr lang="is-IS" sz="900" dirty="0">
              <a:solidFill>
                <a:schemeClr val="tx1">
                  <a:lumMod val="50000"/>
                  <a:lumOff val="50000"/>
                </a:schemeClr>
              </a:solidFill>
            </a:endParaRPr>
          </a:p>
        </p:txBody>
      </p:sp>
      <p:sp>
        <p:nvSpPr>
          <p:cNvPr id="9" name="TextBox 8"/>
          <p:cNvSpPr txBox="1"/>
          <p:nvPr/>
        </p:nvSpPr>
        <p:spPr>
          <a:xfrm>
            <a:off x="5396442" y="2491243"/>
            <a:ext cx="1318260" cy="307777"/>
          </a:xfrm>
          <a:prstGeom prst="rect">
            <a:avLst/>
          </a:prstGeom>
          <a:noFill/>
        </p:spPr>
        <p:txBody>
          <a:bodyPr wrap="square" rtlCol="0">
            <a:spAutoFit/>
          </a:bodyPr>
          <a:lstStyle/>
          <a:p>
            <a:r>
              <a:rPr lang="is-IS" sz="1400" dirty="0" smtClean="0">
                <a:solidFill>
                  <a:srgbClr val="0054E8"/>
                </a:solidFill>
              </a:rPr>
              <a:t>North East</a:t>
            </a:r>
            <a:endParaRPr lang="is-IS" sz="1400" dirty="0">
              <a:solidFill>
                <a:srgbClr val="0054E8"/>
              </a:solidFill>
            </a:endParaRPr>
          </a:p>
        </p:txBody>
      </p:sp>
      <p:sp>
        <p:nvSpPr>
          <p:cNvPr id="19" name="TextBox 18"/>
          <p:cNvSpPr txBox="1"/>
          <p:nvPr/>
        </p:nvSpPr>
        <p:spPr>
          <a:xfrm>
            <a:off x="6526992" y="2920176"/>
            <a:ext cx="1318260" cy="307777"/>
          </a:xfrm>
          <a:prstGeom prst="rect">
            <a:avLst/>
          </a:prstGeom>
          <a:noFill/>
        </p:spPr>
        <p:txBody>
          <a:bodyPr wrap="square" rtlCol="0">
            <a:spAutoFit/>
          </a:bodyPr>
          <a:lstStyle/>
          <a:p>
            <a:r>
              <a:rPr lang="is-IS" sz="1400" dirty="0" smtClean="0">
                <a:solidFill>
                  <a:srgbClr val="0054E8"/>
                </a:solidFill>
              </a:rPr>
              <a:t>East</a:t>
            </a:r>
            <a:endParaRPr lang="is-IS" sz="1400" dirty="0">
              <a:solidFill>
                <a:srgbClr val="0054E8"/>
              </a:solidFill>
            </a:endParaRPr>
          </a:p>
        </p:txBody>
      </p:sp>
      <p:sp>
        <p:nvSpPr>
          <p:cNvPr id="20" name="TextBox 19"/>
          <p:cNvSpPr txBox="1"/>
          <p:nvPr/>
        </p:nvSpPr>
        <p:spPr>
          <a:xfrm>
            <a:off x="4488180" y="4205058"/>
            <a:ext cx="1318260" cy="307777"/>
          </a:xfrm>
          <a:prstGeom prst="rect">
            <a:avLst/>
          </a:prstGeom>
          <a:noFill/>
        </p:spPr>
        <p:txBody>
          <a:bodyPr wrap="square" rtlCol="0">
            <a:spAutoFit/>
          </a:bodyPr>
          <a:lstStyle/>
          <a:p>
            <a:r>
              <a:rPr lang="is-IS" sz="1400" dirty="0" smtClean="0">
                <a:solidFill>
                  <a:srgbClr val="0054E8"/>
                </a:solidFill>
              </a:rPr>
              <a:t>South</a:t>
            </a:r>
            <a:endParaRPr lang="is-IS" sz="1400" dirty="0">
              <a:solidFill>
                <a:srgbClr val="0054E8"/>
              </a:solidFill>
            </a:endParaRPr>
          </a:p>
        </p:txBody>
      </p:sp>
      <p:sp>
        <p:nvSpPr>
          <p:cNvPr id="21" name="TextBox 20"/>
          <p:cNvSpPr txBox="1"/>
          <p:nvPr/>
        </p:nvSpPr>
        <p:spPr>
          <a:xfrm>
            <a:off x="1941166" y="4503530"/>
            <a:ext cx="1318260" cy="307777"/>
          </a:xfrm>
          <a:prstGeom prst="rect">
            <a:avLst/>
          </a:prstGeom>
          <a:noFill/>
        </p:spPr>
        <p:txBody>
          <a:bodyPr wrap="square" rtlCol="0">
            <a:spAutoFit/>
          </a:bodyPr>
          <a:lstStyle/>
          <a:p>
            <a:r>
              <a:rPr lang="is-IS" sz="1400" dirty="0" smtClean="0">
                <a:solidFill>
                  <a:srgbClr val="0054E8"/>
                </a:solidFill>
              </a:rPr>
              <a:t>Reykjanes</a:t>
            </a:r>
            <a:endParaRPr lang="is-IS" sz="1400" dirty="0">
              <a:solidFill>
                <a:srgbClr val="0054E8"/>
              </a:solidFill>
            </a:endParaRPr>
          </a:p>
        </p:txBody>
      </p:sp>
      <p:sp>
        <p:nvSpPr>
          <p:cNvPr id="22" name="TextBox 21"/>
          <p:cNvSpPr txBox="1"/>
          <p:nvPr/>
        </p:nvSpPr>
        <p:spPr>
          <a:xfrm>
            <a:off x="2286647" y="4219564"/>
            <a:ext cx="1318260" cy="307777"/>
          </a:xfrm>
          <a:prstGeom prst="rect">
            <a:avLst/>
          </a:prstGeom>
          <a:noFill/>
        </p:spPr>
        <p:txBody>
          <a:bodyPr wrap="square" rtlCol="0">
            <a:spAutoFit/>
          </a:bodyPr>
          <a:lstStyle/>
          <a:p>
            <a:r>
              <a:rPr lang="is-IS" sz="1400" dirty="0" smtClean="0">
                <a:solidFill>
                  <a:srgbClr val="0054E8"/>
                </a:solidFill>
              </a:rPr>
              <a:t>Reykjavík</a:t>
            </a:r>
            <a:endParaRPr lang="is-IS" sz="1400" dirty="0">
              <a:solidFill>
                <a:srgbClr val="0054E8"/>
              </a:solidFill>
            </a:endParaRPr>
          </a:p>
        </p:txBody>
      </p:sp>
      <p:sp>
        <p:nvSpPr>
          <p:cNvPr id="23" name="TextBox 22"/>
          <p:cNvSpPr txBox="1"/>
          <p:nvPr/>
        </p:nvSpPr>
        <p:spPr>
          <a:xfrm>
            <a:off x="2708910" y="3271876"/>
            <a:ext cx="1318260" cy="307777"/>
          </a:xfrm>
          <a:prstGeom prst="rect">
            <a:avLst/>
          </a:prstGeom>
          <a:noFill/>
        </p:spPr>
        <p:txBody>
          <a:bodyPr wrap="square" rtlCol="0">
            <a:spAutoFit/>
          </a:bodyPr>
          <a:lstStyle/>
          <a:p>
            <a:r>
              <a:rPr lang="is-IS" sz="1400" dirty="0" smtClean="0">
                <a:solidFill>
                  <a:srgbClr val="0054E8"/>
                </a:solidFill>
              </a:rPr>
              <a:t>West</a:t>
            </a:r>
            <a:endParaRPr lang="is-IS" sz="1400" dirty="0">
              <a:solidFill>
                <a:srgbClr val="0054E8"/>
              </a:solidFill>
            </a:endParaRPr>
          </a:p>
        </p:txBody>
      </p:sp>
      <p:sp>
        <p:nvSpPr>
          <p:cNvPr id="24" name="TextBox 23"/>
          <p:cNvSpPr txBox="1"/>
          <p:nvPr/>
        </p:nvSpPr>
        <p:spPr>
          <a:xfrm>
            <a:off x="2247924" y="1852463"/>
            <a:ext cx="1318260" cy="307777"/>
          </a:xfrm>
          <a:prstGeom prst="rect">
            <a:avLst/>
          </a:prstGeom>
          <a:noFill/>
        </p:spPr>
        <p:txBody>
          <a:bodyPr wrap="square" rtlCol="0">
            <a:spAutoFit/>
          </a:bodyPr>
          <a:lstStyle/>
          <a:p>
            <a:r>
              <a:rPr lang="is-IS" sz="1400" dirty="0" smtClean="0">
                <a:solidFill>
                  <a:srgbClr val="0054E8"/>
                </a:solidFill>
              </a:rPr>
              <a:t>Westfjords</a:t>
            </a:r>
            <a:endParaRPr lang="is-IS" sz="1400" dirty="0">
              <a:solidFill>
                <a:srgbClr val="0054E8"/>
              </a:solidFill>
            </a:endParaRPr>
          </a:p>
        </p:txBody>
      </p:sp>
      <p:sp>
        <p:nvSpPr>
          <p:cNvPr id="25" name="TextBox 24"/>
          <p:cNvSpPr txBox="1"/>
          <p:nvPr/>
        </p:nvSpPr>
        <p:spPr>
          <a:xfrm>
            <a:off x="3621345" y="2829758"/>
            <a:ext cx="1318260" cy="307777"/>
          </a:xfrm>
          <a:prstGeom prst="rect">
            <a:avLst/>
          </a:prstGeom>
          <a:noFill/>
        </p:spPr>
        <p:txBody>
          <a:bodyPr wrap="square" rtlCol="0">
            <a:spAutoFit/>
          </a:bodyPr>
          <a:lstStyle/>
          <a:p>
            <a:r>
              <a:rPr lang="is-IS" sz="1400" dirty="0" smtClean="0">
                <a:solidFill>
                  <a:srgbClr val="0054E8"/>
                </a:solidFill>
              </a:rPr>
              <a:t>North West</a:t>
            </a:r>
            <a:endParaRPr lang="is-IS" sz="1400" dirty="0">
              <a:solidFill>
                <a:srgbClr val="0054E8"/>
              </a:solidFill>
            </a:endParaRPr>
          </a:p>
        </p:txBody>
      </p:sp>
      <p:sp>
        <p:nvSpPr>
          <p:cNvPr id="27" name="Rectangle 26"/>
          <p:cNvSpPr/>
          <p:nvPr/>
        </p:nvSpPr>
        <p:spPr>
          <a:xfrm>
            <a:off x="8905505" y="6572350"/>
            <a:ext cx="682995" cy="14904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vert270" rtlCol="0" anchor="t"/>
          <a:lstStyle/>
          <a:p>
            <a:pPr algn="ctr"/>
            <a:r>
              <a:rPr lang="is-IS" b="1" dirty="0">
                <a:solidFill>
                  <a:srgbClr val="005674"/>
                </a:solidFill>
              </a:rPr>
              <a:t>Aggregates</a:t>
            </a:r>
          </a:p>
        </p:txBody>
      </p:sp>
    </p:spTree>
    <p:extLst>
      <p:ext uri="{BB962C8B-B14F-4D97-AF65-F5344CB8AC3E}">
        <p14:creationId xmlns:p14="http://schemas.microsoft.com/office/powerpoint/2010/main" val="1162356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525823" y="4301067"/>
            <a:ext cx="3096151" cy="2321521"/>
          </a:xfrm>
          <a:prstGeom prst="rect">
            <a:avLst/>
          </a:prstGeom>
        </p:spPr>
      </p:pic>
      <p:sp>
        <p:nvSpPr>
          <p:cNvPr id="17" name="TextBox 16"/>
          <p:cNvSpPr txBox="1"/>
          <p:nvPr/>
        </p:nvSpPr>
        <p:spPr>
          <a:xfrm>
            <a:off x="1845634" y="1211108"/>
            <a:ext cx="6806530" cy="1354217"/>
          </a:xfrm>
          <a:prstGeom prst="rect">
            <a:avLst/>
          </a:prstGeom>
          <a:noFill/>
        </p:spPr>
        <p:txBody>
          <a:bodyPr wrap="square" rtlCol="0">
            <a:spAutoFit/>
          </a:bodyPr>
          <a:lstStyle/>
          <a:p>
            <a:r>
              <a:rPr lang="en-GB" sz="1600" b="1" dirty="0" smtClean="0">
                <a:solidFill>
                  <a:srgbClr val="005674"/>
                </a:solidFill>
              </a:rPr>
              <a:t>Natural Hazard</a:t>
            </a:r>
          </a:p>
          <a:p>
            <a:endParaRPr lang="en-GB" sz="1200" dirty="0" smtClean="0"/>
          </a:p>
          <a:p>
            <a:pPr algn="just"/>
            <a:r>
              <a:rPr lang="en-GB" sz="1050" dirty="0"/>
              <a:t>Although ICI offers and buys protection for a wide spectrum of natural perils including seismic and volcanic perils, the reinsurance protection has generally been geared around the </a:t>
            </a:r>
            <a:r>
              <a:rPr lang="en-GB" sz="1050" dirty="0" smtClean="0"/>
              <a:t>earthquake hazard. For the last few years ICI has put an emphasis on assessing the volcanic risk in more detail. In 2018 ICI will work on the volcanic risk assessment in cooperation with local scientists and external experts. </a:t>
            </a:r>
          </a:p>
          <a:p>
            <a:endParaRPr lang="en-GB" sz="1200" dirty="0"/>
          </a:p>
        </p:txBody>
      </p:sp>
      <p:sp>
        <p:nvSpPr>
          <p:cNvPr id="18" name="TextBox 17"/>
          <p:cNvSpPr txBox="1"/>
          <p:nvPr/>
        </p:nvSpPr>
        <p:spPr>
          <a:xfrm>
            <a:off x="5668616" y="2779288"/>
            <a:ext cx="2983548" cy="1977464"/>
          </a:xfrm>
          <a:prstGeom prst="rect">
            <a:avLst/>
          </a:prstGeom>
          <a:noFill/>
        </p:spPr>
        <p:txBody>
          <a:bodyPr wrap="square" rtlCol="0">
            <a:spAutoFit/>
          </a:bodyPr>
          <a:lstStyle/>
          <a:p>
            <a:pPr algn="just"/>
            <a:r>
              <a:rPr lang="en-GB" sz="1050" dirty="0" smtClean="0"/>
              <a:t>The </a:t>
            </a:r>
            <a:r>
              <a:rPr lang="en-GB" sz="1050" dirty="0"/>
              <a:t>North East </a:t>
            </a:r>
            <a:r>
              <a:rPr lang="en-GB" sz="1050" dirty="0" smtClean="0"/>
              <a:t>Region </a:t>
            </a:r>
            <a:r>
              <a:rPr lang="en-GB" sz="1050" dirty="0"/>
              <a:t>with about 30,000 </a:t>
            </a:r>
            <a:r>
              <a:rPr lang="en-GB" sz="1050" dirty="0" smtClean="0"/>
              <a:t>inhabitants has a </a:t>
            </a:r>
            <a:r>
              <a:rPr lang="en-GB" sz="1050" dirty="0"/>
              <a:t>similar structure as the Southern Region and a share of </a:t>
            </a:r>
            <a:r>
              <a:rPr lang="en-GB" sz="1050" dirty="0" smtClean="0"/>
              <a:t>9.7 % </a:t>
            </a:r>
            <a:r>
              <a:rPr lang="en-GB" sz="1050" dirty="0"/>
              <a:t>of the total asset </a:t>
            </a:r>
            <a:r>
              <a:rPr lang="en-GB" sz="1050" dirty="0" smtClean="0"/>
              <a:t>values. The </a:t>
            </a:r>
            <a:r>
              <a:rPr lang="en-GB" sz="1050" dirty="0"/>
              <a:t>principal town of </a:t>
            </a:r>
            <a:r>
              <a:rPr lang="en-GB" sz="1050" dirty="0" err="1"/>
              <a:t>Akureyri</a:t>
            </a:r>
            <a:r>
              <a:rPr lang="en-GB" sz="1050" dirty="0"/>
              <a:t> and surrounding rural area account for </a:t>
            </a:r>
            <a:r>
              <a:rPr lang="en-GB" sz="1050" dirty="0" smtClean="0"/>
              <a:t>65 % </a:t>
            </a:r>
            <a:r>
              <a:rPr lang="en-GB" sz="1050" dirty="0"/>
              <a:t>of these values and is not in the seismic area. There was a sizable earthquake in the North East in 1976 after the </a:t>
            </a:r>
            <a:r>
              <a:rPr lang="en-GB" sz="1050" dirty="0" smtClean="0"/>
              <a:t>ICI was founded but damages were </a:t>
            </a:r>
            <a:r>
              <a:rPr lang="en-GB" sz="1050" dirty="0"/>
              <a:t>negligible</a:t>
            </a:r>
            <a:r>
              <a:rPr lang="en-GB" sz="1050" dirty="0" smtClean="0"/>
              <a:t>.</a:t>
            </a:r>
          </a:p>
          <a:p>
            <a:pPr algn="just"/>
            <a:endParaRPr lang="en-GB" sz="1200" dirty="0"/>
          </a:p>
          <a:p>
            <a:pPr algn="just"/>
            <a:endParaRPr lang="is-IS" sz="1050" dirty="0"/>
          </a:p>
          <a:p>
            <a:endParaRPr lang="is-IS" sz="1600" b="1" dirty="0"/>
          </a:p>
        </p:txBody>
      </p:sp>
      <p:grpSp>
        <p:nvGrpSpPr>
          <p:cNvPr id="3" name="Group 2"/>
          <p:cNvGrpSpPr/>
          <p:nvPr/>
        </p:nvGrpSpPr>
        <p:grpSpPr>
          <a:xfrm>
            <a:off x="1043901" y="2912462"/>
            <a:ext cx="719136" cy="666750"/>
            <a:chOff x="1043901" y="2912462"/>
            <a:chExt cx="719136" cy="666750"/>
          </a:xfrm>
        </p:grpSpPr>
        <p:sp>
          <p:nvSpPr>
            <p:cNvPr id="21" name="Oval 20"/>
            <p:cNvSpPr/>
            <p:nvPr/>
          </p:nvSpPr>
          <p:spPr>
            <a:xfrm>
              <a:off x="1043901" y="2912462"/>
              <a:ext cx="719136" cy="666750"/>
            </a:xfrm>
            <a:prstGeom prst="ellipse">
              <a:avLst/>
            </a:prstGeom>
            <a:noFill/>
            <a:ln w="222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30" name="Picture 29"/>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278" b="100000" l="0" r="100000">
                          <a14:foregroundMark x1="25556" y1="31111" x2="25556" y2="31111"/>
                          <a14:backgroundMark x1="14444" y1="8333" x2="14444" y2="8333"/>
                        </a14:backgroundRemoval>
                      </a14:imgEffect>
                    </a14:imgLayer>
                  </a14:imgProps>
                </a:ext>
                <a:ext uri="{28A0092B-C50C-407E-A947-70E740481C1C}">
                  <a14:useLocalDpi xmlns:a14="http://schemas.microsoft.com/office/drawing/2010/main" val="0"/>
                </a:ext>
              </a:extLst>
            </a:blip>
            <a:stretch>
              <a:fillRect/>
            </a:stretch>
          </p:blipFill>
          <p:spPr>
            <a:xfrm>
              <a:off x="1124069" y="2996589"/>
              <a:ext cx="558800" cy="558800"/>
            </a:xfrm>
            <a:prstGeom prst="rect">
              <a:avLst/>
            </a:prstGeom>
          </p:spPr>
        </p:pic>
      </p:grpSp>
      <p:sp>
        <p:nvSpPr>
          <p:cNvPr id="6" name="TextBox 5"/>
          <p:cNvSpPr txBox="1"/>
          <p:nvPr/>
        </p:nvSpPr>
        <p:spPr>
          <a:xfrm>
            <a:off x="1875640" y="2505186"/>
            <a:ext cx="2983548" cy="6524863"/>
          </a:xfrm>
          <a:prstGeom prst="rect">
            <a:avLst/>
          </a:prstGeom>
          <a:noFill/>
        </p:spPr>
        <p:txBody>
          <a:bodyPr wrap="square" rtlCol="0">
            <a:spAutoFit/>
          </a:bodyPr>
          <a:lstStyle/>
          <a:p>
            <a:endParaRPr lang="en-GB" sz="1200" dirty="0"/>
          </a:p>
          <a:p>
            <a:r>
              <a:rPr lang="en-GB" sz="1600" b="1" dirty="0" smtClean="0">
                <a:solidFill>
                  <a:srgbClr val="005674"/>
                </a:solidFill>
              </a:rPr>
              <a:t>Earthquake Hazard</a:t>
            </a:r>
            <a:endParaRPr lang="en-GB" sz="1600" b="1" dirty="0">
              <a:solidFill>
                <a:srgbClr val="005674"/>
              </a:solidFill>
            </a:endParaRPr>
          </a:p>
          <a:p>
            <a:endParaRPr lang="is-IS" sz="1200" dirty="0" smtClean="0"/>
          </a:p>
          <a:p>
            <a:pPr algn="just"/>
            <a:r>
              <a:rPr lang="en-US" sz="1050" dirty="0" smtClean="0"/>
              <a:t>The </a:t>
            </a:r>
            <a:r>
              <a:rPr lang="en-US" sz="1050" dirty="0"/>
              <a:t>seismicity in Iceland is related to the Mid-Atlantic plate boundary which crosses the country. Within </a:t>
            </a:r>
            <a:r>
              <a:rPr lang="en-US" sz="1050" dirty="0" smtClean="0"/>
              <a:t>Iceland </a:t>
            </a:r>
            <a:r>
              <a:rPr lang="en-US" sz="1050" dirty="0"/>
              <a:t>the boundary shifts eastwards in the south and back west in the north through two complex fracture zones. The southern zone, called the South Iceland Seismic Zone (SISZ), is located in the </a:t>
            </a:r>
            <a:r>
              <a:rPr lang="en-US" sz="1050" dirty="0" smtClean="0"/>
              <a:t>South </a:t>
            </a:r>
            <a:r>
              <a:rPr lang="en-US" sz="1050" dirty="0"/>
              <a:t>Iceland lowland, whilst the other, the </a:t>
            </a:r>
            <a:r>
              <a:rPr lang="en-US" sz="1050" dirty="0" err="1"/>
              <a:t>Tjörnes</a:t>
            </a:r>
            <a:r>
              <a:rPr lang="en-US" sz="1050" dirty="0"/>
              <a:t> Fracture Zone (TFZ), lies mostly off the northern coast of </a:t>
            </a:r>
            <a:r>
              <a:rPr lang="en-US" sz="1050" dirty="0" smtClean="0"/>
              <a:t>Iceland. </a:t>
            </a:r>
            <a:r>
              <a:rPr lang="en-US" sz="1050" dirty="0"/>
              <a:t>The largest earthquakes in the country have occurred within these zones. In the SISZ earthquakes tend to occur in sequences, which </a:t>
            </a:r>
            <a:r>
              <a:rPr lang="en-US" sz="1050" dirty="0" smtClean="0"/>
              <a:t>happen </a:t>
            </a:r>
            <a:r>
              <a:rPr lang="en-US" sz="1050" dirty="0"/>
              <a:t>roughly every hundred years on the </a:t>
            </a:r>
            <a:r>
              <a:rPr lang="en-US" sz="1050" dirty="0" smtClean="0"/>
              <a:t>average</a:t>
            </a:r>
            <a:r>
              <a:rPr lang="en-US" sz="1050" dirty="0"/>
              <a:t>. Such earthquakes take </a:t>
            </a:r>
            <a:r>
              <a:rPr lang="en-US" sz="1050" dirty="0" smtClean="0"/>
              <a:t>place when </a:t>
            </a:r>
            <a:r>
              <a:rPr lang="en-US" sz="1050" dirty="0"/>
              <a:t>accumulated strain </a:t>
            </a:r>
            <a:r>
              <a:rPr lang="en-US" sz="1050" dirty="0" smtClean="0"/>
              <a:t>energy caused </a:t>
            </a:r>
            <a:r>
              <a:rPr lang="en-US" sz="1050" dirty="0"/>
              <a:t>by </a:t>
            </a:r>
            <a:r>
              <a:rPr lang="en-US" sz="1050" dirty="0" smtClean="0"/>
              <a:t>tectonic </a:t>
            </a:r>
            <a:r>
              <a:rPr lang="en-US" sz="1050" dirty="0"/>
              <a:t>plate </a:t>
            </a:r>
            <a:r>
              <a:rPr lang="en-US" sz="1050" dirty="0" smtClean="0"/>
              <a:t>movements </a:t>
            </a:r>
            <a:r>
              <a:rPr lang="en-US" sz="1050" dirty="0"/>
              <a:t>is </a:t>
            </a:r>
            <a:r>
              <a:rPr lang="en-US" sz="1050" dirty="0" smtClean="0"/>
              <a:t>released. </a:t>
            </a:r>
            <a:r>
              <a:rPr lang="en-US" sz="1050" dirty="0"/>
              <a:t>Since 1700 AD 16 earthquakes of magnitude greater than 6.0  (</a:t>
            </a:r>
            <a:r>
              <a:rPr lang="en-US" sz="1050" dirty="0" err="1"/>
              <a:t>Ms</a:t>
            </a:r>
            <a:r>
              <a:rPr lang="en-US" sz="1050" dirty="0"/>
              <a:t>) have occurred in the SISZ and 9  earthquakes in the TFZ. The maximum magnitude is estimated to be around 7.0 (Mw) for both zones. This upper bound is caused by relatively low rock strength and thin crust in the earthquake zones. </a:t>
            </a:r>
            <a:r>
              <a:rPr lang="en-GB" sz="1050" dirty="0" smtClean="0"/>
              <a:t>Areas </a:t>
            </a:r>
            <a:r>
              <a:rPr lang="en-GB" sz="1050" dirty="0"/>
              <a:t>in both SISZ and </a:t>
            </a:r>
            <a:r>
              <a:rPr lang="en-GB" sz="1050" dirty="0" smtClean="0"/>
              <a:t>TFZ </a:t>
            </a:r>
            <a:r>
              <a:rPr lang="en-GB" sz="1050" dirty="0"/>
              <a:t>with insured assets likely to be affected by major earthquakes share about </a:t>
            </a:r>
            <a:r>
              <a:rPr lang="en-GB" sz="1050" dirty="0" smtClean="0"/>
              <a:t>10 % </a:t>
            </a:r>
            <a:r>
              <a:rPr lang="en-GB" sz="1050" dirty="0"/>
              <a:t>of the total asset values in Iceland</a:t>
            </a:r>
            <a:r>
              <a:rPr lang="en-GB" sz="1050" dirty="0" smtClean="0"/>
              <a:t>. </a:t>
            </a:r>
            <a:r>
              <a:rPr lang="en-GB" sz="1050" dirty="0"/>
              <a:t>Both are largely rural areas</a:t>
            </a:r>
            <a:r>
              <a:rPr lang="en-GB" sz="1050" dirty="0" smtClean="0"/>
              <a:t>. </a:t>
            </a:r>
            <a:r>
              <a:rPr lang="en-GB" sz="1050" dirty="0"/>
              <a:t>In terms of percentages </a:t>
            </a:r>
            <a:r>
              <a:rPr lang="en-GB" sz="1050" dirty="0" smtClean="0"/>
              <a:t>10.5 % </a:t>
            </a:r>
            <a:r>
              <a:rPr lang="en-GB" sz="1050" dirty="0"/>
              <a:t>of the total asset values are located in the Southern Region. About </a:t>
            </a:r>
            <a:r>
              <a:rPr lang="en-GB" sz="1050" dirty="0" smtClean="0"/>
              <a:t>25 % </a:t>
            </a:r>
            <a:r>
              <a:rPr lang="en-GB" sz="1050" dirty="0"/>
              <a:t>of these are located in areas not likely to be affected by a major </a:t>
            </a:r>
            <a:r>
              <a:rPr lang="en-GB" sz="1050" dirty="0" smtClean="0"/>
              <a:t>earthquake.</a:t>
            </a:r>
          </a:p>
          <a:p>
            <a:pPr algn="just"/>
            <a:r>
              <a:rPr lang="en-GB" sz="1050" dirty="0"/>
              <a:t>South Iceland covers the largest agricultural region in Iceland. Several small towns or villages, schools, medical centres, industrial plants, geothermal and hydropower </a:t>
            </a:r>
            <a:r>
              <a:rPr lang="en-GB" sz="1050" dirty="0" smtClean="0"/>
              <a:t>plants </a:t>
            </a:r>
            <a:r>
              <a:rPr lang="en-GB" sz="1050" dirty="0"/>
              <a:t>and several major bridges are within this area.</a:t>
            </a:r>
          </a:p>
          <a:p>
            <a:pPr algn="just"/>
            <a:endParaRPr lang="is-IS" sz="1050" dirty="0"/>
          </a:p>
          <a:p>
            <a:endParaRPr lang="is-IS" sz="1050" dirty="0" smtClean="0"/>
          </a:p>
          <a:p>
            <a:endParaRPr lang="is-IS" sz="1050" dirty="0"/>
          </a:p>
        </p:txBody>
      </p:sp>
      <p:grpSp>
        <p:nvGrpSpPr>
          <p:cNvPr id="14" name="Group 13"/>
          <p:cNvGrpSpPr/>
          <p:nvPr/>
        </p:nvGrpSpPr>
        <p:grpSpPr>
          <a:xfrm>
            <a:off x="6329912" y="6753205"/>
            <a:ext cx="1824964" cy="624282"/>
            <a:chOff x="2497886" y="8246796"/>
            <a:chExt cx="2218819" cy="714196"/>
          </a:xfrm>
        </p:grpSpPr>
        <p:grpSp>
          <p:nvGrpSpPr>
            <p:cNvPr id="12" name="Group 11"/>
            <p:cNvGrpSpPr/>
            <p:nvPr/>
          </p:nvGrpSpPr>
          <p:grpSpPr>
            <a:xfrm>
              <a:off x="2497886" y="8270557"/>
              <a:ext cx="342900" cy="633367"/>
              <a:chOff x="3980020" y="8080057"/>
              <a:chExt cx="342900" cy="633367"/>
            </a:xfrm>
          </p:grpSpPr>
          <p:pic>
            <p:nvPicPr>
              <p:cNvPr id="7" name="Picture 6"/>
              <p:cNvPicPr>
                <a:picLocks noChangeAspect="1"/>
              </p:cNvPicPr>
              <p:nvPr/>
            </p:nvPicPr>
            <p:blipFill>
              <a:blip r:embed="rId5"/>
              <a:stretch>
                <a:fillRect/>
              </a:stretch>
            </p:blipFill>
            <p:spPr>
              <a:xfrm>
                <a:off x="4064793" y="8080057"/>
                <a:ext cx="219075" cy="161925"/>
              </a:xfrm>
              <a:prstGeom prst="rect">
                <a:avLst/>
              </a:prstGeom>
            </p:spPr>
          </p:pic>
          <p:pic>
            <p:nvPicPr>
              <p:cNvPr id="8" name="Picture 7"/>
              <p:cNvPicPr>
                <a:picLocks noChangeAspect="1"/>
              </p:cNvPicPr>
              <p:nvPr/>
            </p:nvPicPr>
            <p:blipFill>
              <a:blip r:embed="rId6"/>
              <a:stretch>
                <a:fillRect/>
              </a:stretch>
            </p:blipFill>
            <p:spPr>
              <a:xfrm>
                <a:off x="4061458" y="8267201"/>
                <a:ext cx="238125" cy="190500"/>
              </a:xfrm>
              <a:prstGeom prst="rect">
                <a:avLst/>
              </a:prstGeom>
            </p:spPr>
          </p:pic>
          <p:pic>
            <p:nvPicPr>
              <p:cNvPr id="11" name="Picture 10"/>
              <p:cNvPicPr>
                <a:picLocks noChangeAspect="1"/>
              </p:cNvPicPr>
              <p:nvPr/>
            </p:nvPicPr>
            <p:blipFill>
              <a:blip r:embed="rId7"/>
              <a:stretch>
                <a:fillRect/>
              </a:stretch>
            </p:blipFill>
            <p:spPr>
              <a:xfrm>
                <a:off x="3980020" y="8494349"/>
                <a:ext cx="342900" cy="219075"/>
              </a:xfrm>
              <a:prstGeom prst="rect">
                <a:avLst/>
              </a:prstGeom>
            </p:spPr>
          </p:pic>
        </p:grpSp>
        <p:sp>
          <p:nvSpPr>
            <p:cNvPr id="13" name="TextBox 12"/>
            <p:cNvSpPr txBox="1"/>
            <p:nvPr/>
          </p:nvSpPr>
          <p:spPr>
            <a:xfrm>
              <a:off x="3051145" y="8246796"/>
              <a:ext cx="1665560" cy="272882"/>
            </a:xfrm>
            <a:prstGeom prst="rect">
              <a:avLst/>
            </a:prstGeom>
            <a:noFill/>
          </p:spPr>
          <p:txBody>
            <a:bodyPr wrap="square" rtlCol="0">
              <a:spAutoFit/>
            </a:bodyPr>
            <a:lstStyle/>
            <a:p>
              <a:r>
                <a:rPr lang="is-IS" sz="950" dirty="0" smtClean="0"/>
                <a:t>M 3 – 4, 	1991-2014</a:t>
              </a:r>
              <a:endParaRPr lang="is-IS" sz="950" dirty="0"/>
            </a:p>
          </p:txBody>
        </p:sp>
        <p:sp>
          <p:nvSpPr>
            <p:cNvPr id="19" name="TextBox 18"/>
            <p:cNvSpPr txBox="1"/>
            <p:nvPr/>
          </p:nvSpPr>
          <p:spPr>
            <a:xfrm>
              <a:off x="3051145" y="8457701"/>
              <a:ext cx="1665560" cy="238527"/>
            </a:xfrm>
            <a:prstGeom prst="rect">
              <a:avLst/>
            </a:prstGeom>
            <a:noFill/>
          </p:spPr>
          <p:txBody>
            <a:bodyPr wrap="square" rtlCol="0">
              <a:spAutoFit/>
            </a:bodyPr>
            <a:lstStyle/>
            <a:p>
              <a:r>
                <a:rPr lang="is-IS" sz="950" dirty="0" smtClean="0"/>
                <a:t>M 4 – 6, 	1926-2014</a:t>
              </a:r>
              <a:endParaRPr lang="is-IS" sz="950" dirty="0"/>
            </a:p>
          </p:txBody>
        </p:sp>
        <p:sp>
          <p:nvSpPr>
            <p:cNvPr id="20" name="TextBox 19"/>
            <p:cNvSpPr txBox="1"/>
            <p:nvPr/>
          </p:nvSpPr>
          <p:spPr>
            <a:xfrm>
              <a:off x="3051145" y="8688110"/>
              <a:ext cx="1665560" cy="272882"/>
            </a:xfrm>
            <a:prstGeom prst="rect">
              <a:avLst/>
            </a:prstGeom>
            <a:noFill/>
          </p:spPr>
          <p:txBody>
            <a:bodyPr wrap="square" rtlCol="0">
              <a:spAutoFit/>
            </a:bodyPr>
            <a:lstStyle/>
            <a:p>
              <a:r>
                <a:rPr lang="is-IS" sz="950" dirty="0" smtClean="0"/>
                <a:t>M ≥6,       1706-2014</a:t>
              </a:r>
              <a:endParaRPr lang="is-IS" sz="950" dirty="0"/>
            </a:p>
          </p:txBody>
        </p:sp>
      </p:grpSp>
      <p:sp>
        <p:nvSpPr>
          <p:cNvPr id="2" name="Rectangle 1"/>
          <p:cNvSpPr/>
          <p:nvPr/>
        </p:nvSpPr>
        <p:spPr>
          <a:xfrm>
            <a:off x="8905505" y="6572350"/>
            <a:ext cx="682995" cy="14904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vert270" rtlCol="0" anchor="t"/>
          <a:lstStyle/>
          <a:p>
            <a:pPr algn="ctr"/>
            <a:r>
              <a:rPr lang="is-IS" b="1" dirty="0">
                <a:solidFill>
                  <a:srgbClr val="005674"/>
                </a:solidFill>
              </a:rPr>
              <a:t>Perils</a:t>
            </a:r>
          </a:p>
        </p:txBody>
      </p:sp>
      <p:sp>
        <p:nvSpPr>
          <p:cNvPr id="4" name="TextBox 3"/>
          <p:cNvSpPr txBox="1"/>
          <p:nvPr/>
        </p:nvSpPr>
        <p:spPr>
          <a:xfrm>
            <a:off x="5668616" y="7512957"/>
            <a:ext cx="2983548" cy="1061829"/>
          </a:xfrm>
          <a:prstGeom prst="rect">
            <a:avLst/>
          </a:prstGeom>
          <a:noFill/>
        </p:spPr>
        <p:txBody>
          <a:bodyPr wrap="square" rtlCol="0">
            <a:spAutoFit/>
          </a:bodyPr>
          <a:lstStyle/>
          <a:p>
            <a:pPr algn="just"/>
            <a:r>
              <a:rPr lang="en-GB" sz="1050" dirty="0" smtClean="0"/>
              <a:t>Recorded and historical earthquakes in Iceland. Green and purple dots show recorded earthquakes according to the catalogue provided by the Icelandic Met Office. Red dots show historical and recorded earthquakes M</a:t>
            </a:r>
            <a:r>
              <a:rPr lang="is-IS" sz="1050" dirty="0"/>
              <a:t> </a:t>
            </a:r>
            <a:r>
              <a:rPr lang="is-IS" sz="1050" dirty="0" smtClean="0"/>
              <a:t>≥ 6.0 back to the year 1706.</a:t>
            </a:r>
            <a:endParaRPr lang="is-IS" sz="1050" dirty="0"/>
          </a:p>
        </p:txBody>
      </p:sp>
    </p:spTree>
    <p:extLst>
      <p:ext uri="{BB962C8B-B14F-4D97-AF65-F5344CB8AC3E}">
        <p14:creationId xmlns:p14="http://schemas.microsoft.com/office/powerpoint/2010/main" val="3994385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71968" y="915781"/>
            <a:ext cx="2978752" cy="6571030"/>
          </a:xfrm>
          <a:prstGeom prst="rect">
            <a:avLst/>
          </a:prstGeom>
          <a:noFill/>
        </p:spPr>
        <p:txBody>
          <a:bodyPr wrap="square" rtlCol="0">
            <a:spAutoFit/>
          </a:bodyPr>
          <a:lstStyle/>
          <a:p>
            <a:endParaRPr lang="en-GB" sz="1200" dirty="0"/>
          </a:p>
          <a:p>
            <a:r>
              <a:rPr lang="en-GB" sz="1600" b="1" dirty="0" smtClean="0">
                <a:solidFill>
                  <a:srgbClr val="005674"/>
                </a:solidFill>
              </a:rPr>
              <a:t>Volcanic Hazard</a:t>
            </a:r>
            <a:endParaRPr lang="en-GB" sz="1600" b="1" dirty="0">
              <a:solidFill>
                <a:srgbClr val="005674"/>
              </a:solidFill>
            </a:endParaRPr>
          </a:p>
          <a:p>
            <a:endParaRPr lang="is-IS" sz="1200" dirty="0" smtClean="0"/>
          </a:p>
          <a:p>
            <a:pPr algn="just"/>
            <a:r>
              <a:rPr lang="en-GB" sz="1050" b="1" dirty="0">
                <a:solidFill>
                  <a:srgbClr val="005674"/>
                </a:solidFill>
              </a:rPr>
              <a:t>Volcanic eruptions </a:t>
            </a:r>
            <a:r>
              <a:rPr lang="en-GB" sz="1050" dirty="0"/>
              <a:t>are common in Iceland with individual volcanic events occurring every 3-4 years on </a:t>
            </a:r>
            <a:r>
              <a:rPr lang="en-GB" sz="1050" dirty="0" smtClean="0"/>
              <a:t>average. The </a:t>
            </a:r>
            <a:r>
              <a:rPr lang="en-GB" sz="1050" dirty="0"/>
              <a:t>largest flood-basalt eruptions </a:t>
            </a:r>
            <a:r>
              <a:rPr lang="en-GB" sz="1050" dirty="0" smtClean="0"/>
              <a:t>(&gt; 10 </a:t>
            </a:r>
            <a:r>
              <a:rPr lang="en-GB" sz="1050" dirty="0"/>
              <a:t>km</a:t>
            </a:r>
            <a:r>
              <a:rPr lang="en-GB" sz="1050" baseline="30000" dirty="0"/>
              <a:t>3</a:t>
            </a:r>
            <a:r>
              <a:rPr lang="en-GB" sz="1050" dirty="0"/>
              <a:t>) occur at a </a:t>
            </a:r>
            <a:r>
              <a:rPr lang="en-GB" sz="1050" dirty="0" smtClean="0"/>
              <a:t>500 – 1,000 </a:t>
            </a:r>
            <a:r>
              <a:rPr lang="en-GB" sz="1050" dirty="0"/>
              <a:t>year interval. Despite the dominance of basalts, explosive eruptions are more common than effusive, since frequent eruptions through glaciers give rise to phreatomagmatic activity. The largest explosive eruptions (Volcanic </a:t>
            </a:r>
            <a:r>
              <a:rPr lang="en-GB" sz="1050" dirty="0" err="1"/>
              <a:t>Explosivity</a:t>
            </a:r>
            <a:r>
              <a:rPr lang="en-GB" sz="1050" dirty="0"/>
              <a:t> Index - VEI 6) occur once or twice per millennium, while VEI 3 eruptions have recurrence </a:t>
            </a:r>
            <a:r>
              <a:rPr lang="en-GB" sz="1050" dirty="0" smtClean="0"/>
              <a:t>time </a:t>
            </a:r>
            <a:r>
              <a:rPr lang="en-GB" sz="1050" dirty="0"/>
              <a:t>of </a:t>
            </a:r>
            <a:r>
              <a:rPr lang="en-GB" sz="1050" dirty="0" smtClean="0"/>
              <a:t>10 – 20 </a:t>
            </a:r>
            <a:r>
              <a:rPr lang="en-GB" sz="1050" dirty="0"/>
              <a:t>years. No evidence for VEI 7 or larger eruptions has been found in the geological history of Iceland</a:t>
            </a:r>
            <a:r>
              <a:rPr lang="en-GB" sz="1050" dirty="0" smtClean="0"/>
              <a:t>.</a:t>
            </a:r>
          </a:p>
          <a:p>
            <a:pPr algn="just"/>
            <a:endParaRPr lang="en-GB" sz="1050" dirty="0" smtClean="0"/>
          </a:p>
          <a:p>
            <a:pPr algn="just"/>
            <a:r>
              <a:rPr lang="en-GB" sz="1050" b="1" dirty="0" smtClean="0">
                <a:solidFill>
                  <a:srgbClr val="005674"/>
                </a:solidFill>
              </a:rPr>
              <a:t>Glacial </a:t>
            </a:r>
            <a:r>
              <a:rPr lang="en-GB" sz="1050" b="1" dirty="0">
                <a:solidFill>
                  <a:srgbClr val="005674"/>
                </a:solidFill>
              </a:rPr>
              <a:t>floods</a:t>
            </a:r>
            <a:r>
              <a:rPr lang="en-GB" sz="1050" dirty="0"/>
              <a:t>, generally affecting the rural farm lands on the south coast of Iceland. From the </a:t>
            </a:r>
            <a:r>
              <a:rPr lang="en-GB" sz="1050" dirty="0" smtClean="0"/>
              <a:t>3 glaciers</a:t>
            </a:r>
            <a:r>
              <a:rPr lang="en-GB" sz="1050" dirty="0"/>
              <a:t>, </a:t>
            </a:r>
            <a:r>
              <a:rPr lang="en-GB" sz="1050" dirty="0" err="1"/>
              <a:t>Vatnajökull</a:t>
            </a:r>
            <a:r>
              <a:rPr lang="en-GB" sz="1050" dirty="0"/>
              <a:t>, </a:t>
            </a:r>
            <a:r>
              <a:rPr lang="en-GB" sz="1050" dirty="0" err="1"/>
              <a:t>Eyjafjallajökull</a:t>
            </a:r>
            <a:r>
              <a:rPr lang="en-GB" sz="1050" dirty="0"/>
              <a:t> and in particular </a:t>
            </a:r>
            <a:r>
              <a:rPr lang="en-GB" sz="1050" dirty="0" err="1"/>
              <a:t>Katla</a:t>
            </a:r>
            <a:r>
              <a:rPr lang="en-GB" sz="1050" dirty="0"/>
              <a:t>, could be the most threatening in this respect. </a:t>
            </a:r>
            <a:endParaRPr lang="en-GB" sz="1050" dirty="0" smtClean="0"/>
          </a:p>
          <a:p>
            <a:pPr algn="just"/>
            <a:endParaRPr lang="en-GB" sz="1050" b="1" dirty="0">
              <a:solidFill>
                <a:srgbClr val="005674"/>
              </a:solidFill>
            </a:endParaRPr>
          </a:p>
          <a:p>
            <a:pPr algn="just"/>
            <a:r>
              <a:rPr lang="en-GB" sz="1050" b="1" dirty="0">
                <a:solidFill>
                  <a:srgbClr val="005674"/>
                </a:solidFill>
              </a:rPr>
              <a:t>Downpour of tephra </a:t>
            </a:r>
            <a:r>
              <a:rPr lang="en-GB" sz="1050" b="1" dirty="0" smtClean="0">
                <a:solidFill>
                  <a:srgbClr val="005674"/>
                </a:solidFill>
              </a:rPr>
              <a:t>(ash </a:t>
            </a:r>
            <a:r>
              <a:rPr lang="en-GB" sz="1050" b="1" dirty="0">
                <a:solidFill>
                  <a:srgbClr val="005674"/>
                </a:solidFill>
              </a:rPr>
              <a:t>fall) </a:t>
            </a:r>
            <a:r>
              <a:rPr lang="en-GB" sz="1050" dirty="0" smtClean="0"/>
              <a:t>and fluorine poisoning of crops and livestock which is not insured by ICI. Again the south Iceland farmlands could be the most affected. Rural installations such as power stations, telecommunication lines and equipment, roads and bridges could be affected. The very fine tephra from </a:t>
            </a:r>
            <a:r>
              <a:rPr lang="en-GB" sz="1050" dirty="0" err="1" smtClean="0"/>
              <a:t>Eyjafjallajökull</a:t>
            </a:r>
            <a:r>
              <a:rPr lang="en-GB" sz="1050" dirty="0" smtClean="0"/>
              <a:t> 2010 and </a:t>
            </a:r>
            <a:r>
              <a:rPr lang="en-GB" sz="1050" dirty="0" err="1" smtClean="0"/>
              <a:t>Grímsvötn</a:t>
            </a:r>
            <a:r>
              <a:rPr lang="en-GB" sz="1050" dirty="0" smtClean="0"/>
              <a:t> 2011 was noticed in Reykjavík, more as an annoyance rather than calamity. </a:t>
            </a:r>
          </a:p>
          <a:p>
            <a:pPr marL="228600" indent="-228600" algn="just">
              <a:buFont typeface="+mj-lt"/>
              <a:buAutoNum type="arabicPeriod"/>
            </a:pPr>
            <a:endParaRPr lang="is-IS" sz="1050" dirty="0" smtClean="0"/>
          </a:p>
          <a:p>
            <a:pPr algn="just"/>
            <a:endParaRPr lang="is-IS" sz="1050" dirty="0" smtClean="0"/>
          </a:p>
          <a:p>
            <a:pPr marL="228600" indent="-228600" algn="just">
              <a:buFont typeface="+mj-lt"/>
              <a:buAutoNum type="arabicPeriod"/>
            </a:pPr>
            <a:endParaRPr lang="is-IS" sz="1050" dirty="0"/>
          </a:p>
          <a:p>
            <a:pPr algn="just"/>
            <a:endParaRPr lang="is-IS" sz="1050" dirty="0"/>
          </a:p>
          <a:p>
            <a:pPr algn="just"/>
            <a:endParaRPr lang="en-GB" sz="1050" dirty="0" smtClean="0"/>
          </a:p>
          <a:p>
            <a:endParaRPr lang="is-IS" sz="1200" dirty="0"/>
          </a:p>
          <a:p>
            <a:endParaRPr lang="is-IS" sz="1200" dirty="0"/>
          </a:p>
        </p:txBody>
      </p:sp>
      <p:grpSp>
        <p:nvGrpSpPr>
          <p:cNvPr id="2" name="Group 1"/>
          <p:cNvGrpSpPr/>
          <p:nvPr/>
        </p:nvGrpSpPr>
        <p:grpSpPr>
          <a:xfrm>
            <a:off x="1088064" y="1578962"/>
            <a:ext cx="719136" cy="666750"/>
            <a:chOff x="1043901" y="1874237"/>
            <a:chExt cx="719136" cy="666750"/>
          </a:xfrm>
        </p:grpSpPr>
        <p:sp>
          <p:nvSpPr>
            <p:cNvPr id="8" name="Oval 7"/>
            <p:cNvSpPr/>
            <p:nvPr/>
          </p:nvSpPr>
          <p:spPr>
            <a:xfrm>
              <a:off x="1043901" y="1874237"/>
              <a:ext cx="719136" cy="666750"/>
            </a:xfrm>
            <a:prstGeom prst="ellipse">
              <a:avLst/>
            </a:prstGeom>
            <a:noFill/>
            <a:ln w="222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9" name="Picture 8"/>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backgroundRemoval t="0" b="99595" l="0" r="100000">
                          <a14:foregroundMark x1="32533" y1="24696" x2="32533" y2="24696"/>
                          <a14:foregroundMark x1="25475" y1="72105" x2="25475" y2="72105"/>
                          <a14:backgroundMark x1="61600" y1="66397" x2="61600" y2="66397"/>
                          <a14:backgroundMark x1="72800" y1="12146" x2="72800" y2="12146"/>
                          <a14:backgroundMark x1="88000" y1="12955" x2="88000" y2="12955"/>
                          <a14:backgroundMark x1="85600" y1="34818" x2="85600" y2="34818"/>
                          <a14:backgroundMark x1="76800" y1="36842" x2="76800" y2="36842"/>
                          <a14:backgroundMark x1="77600" y1="65182" x2="77600" y2="65182"/>
                          <a14:backgroundMark x1="77600" y1="57085" x2="77600" y2="57085"/>
                          <a14:backgroundMark x1="89067" y1="53441" x2="89067" y2="53441"/>
                          <a14:backgroundMark x1="78400" y1="82591" x2="78400" y2="82591"/>
                          <a14:backgroundMark x1="89067" y1="80972" x2="89067" y2="80972"/>
                          <a14:backgroundMark x1="49867" y1="34818" x2="49867" y2="34818"/>
                          <a14:backgroundMark x1="57333" y1="69231" x2="57333" y2="69231"/>
                        </a14:backgroundRemoval>
                      </a14:imgEffect>
                    </a14:imgLayer>
                  </a14:imgProps>
                </a:ext>
                <a:ext uri="{28A0092B-C50C-407E-A947-70E740481C1C}">
                  <a14:useLocalDpi xmlns:a14="http://schemas.microsoft.com/office/drawing/2010/main" val="0"/>
                </a:ext>
              </a:extLst>
            </a:blip>
            <a:srcRect l="11545" t="15201" r="42125" b="14069"/>
            <a:stretch/>
          </p:blipFill>
          <p:spPr>
            <a:xfrm>
              <a:off x="1168598" y="1944087"/>
              <a:ext cx="507843" cy="560988"/>
            </a:xfrm>
            <a:prstGeom prst="rect">
              <a:avLst/>
            </a:prstGeom>
          </p:spPr>
        </p:pic>
      </p:grpSp>
      <p:sp>
        <p:nvSpPr>
          <p:cNvPr id="13" name="TextBox 12"/>
          <p:cNvSpPr txBox="1"/>
          <p:nvPr/>
        </p:nvSpPr>
        <p:spPr>
          <a:xfrm>
            <a:off x="5647078" y="1327261"/>
            <a:ext cx="3005086" cy="4970591"/>
          </a:xfrm>
          <a:prstGeom prst="rect">
            <a:avLst/>
          </a:prstGeom>
          <a:noFill/>
        </p:spPr>
        <p:txBody>
          <a:bodyPr wrap="square" rtlCol="0">
            <a:spAutoFit/>
          </a:bodyPr>
          <a:lstStyle/>
          <a:p>
            <a:endParaRPr lang="en-GB" sz="1200" dirty="0"/>
          </a:p>
          <a:p>
            <a:pPr algn="just"/>
            <a:r>
              <a:rPr lang="en-US" sz="1050" b="1" dirty="0">
                <a:solidFill>
                  <a:srgbClr val="005674"/>
                </a:solidFill>
              </a:rPr>
              <a:t>Major basaltic flood eruptions </a:t>
            </a:r>
            <a:r>
              <a:rPr lang="en-US" sz="1050" dirty="0"/>
              <a:t>(similar to the </a:t>
            </a:r>
            <a:r>
              <a:rPr lang="en-US" sz="1050" dirty="0" err="1"/>
              <a:t>Laki</a:t>
            </a:r>
            <a:r>
              <a:rPr lang="en-US" sz="1050" dirty="0"/>
              <a:t> eruption in </a:t>
            </a:r>
            <a:r>
              <a:rPr lang="en-US" sz="1050" dirty="0" smtClean="0"/>
              <a:t>1783 </a:t>
            </a:r>
            <a:r>
              <a:rPr lang="en-US" sz="1050" dirty="0"/>
              <a:t>which had widespread effects all over Europe) would mainly be hazardous to power stations and communication lines. </a:t>
            </a:r>
          </a:p>
          <a:p>
            <a:pPr algn="just"/>
            <a:endParaRPr lang="en-US" sz="1050" b="1" dirty="0" smtClean="0">
              <a:solidFill>
                <a:srgbClr val="005674"/>
              </a:solidFill>
            </a:endParaRPr>
          </a:p>
          <a:p>
            <a:pPr algn="just"/>
            <a:r>
              <a:rPr lang="en-US" sz="1050" b="1" dirty="0" smtClean="0">
                <a:solidFill>
                  <a:srgbClr val="005674"/>
                </a:solidFill>
              </a:rPr>
              <a:t>Lava flows, </a:t>
            </a:r>
            <a:r>
              <a:rPr lang="en-US" sz="1050" dirty="0" smtClean="0"/>
              <a:t>especially </a:t>
            </a:r>
            <a:r>
              <a:rPr lang="en-US" sz="1050" dirty="0"/>
              <a:t>true for the entire </a:t>
            </a:r>
            <a:r>
              <a:rPr lang="en-US" sz="1050" dirty="0" err="1"/>
              <a:t>Reykjanes</a:t>
            </a:r>
            <a:r>
              <a:rPr lang="en-US" sz="1050" dirty="0"/>
              <a:t> Peninsula with several small towns and the </a:t>
            </a:r>
            <a:r>
              <a:rPr lang="en-US" sz="1050" dirty="0" err="1"/>
              <a:t>Keflavík</a:t>
            </a:r>
            <a:r>
              <a:rPr lang="en-US" sz="1050" dirty="0"/>
              <a:t> </a:t>
            </a:r>
            <a:r>
              <a:rPr lang="en-US" sz="1050" dirty="0" smtClean="0"/>
              <a:t>International </a:t>
            </a:r>
            <a:r>
              <a:rPr lang="en-US" sz="1050" dirty="0"/>
              <a:t>Airport at risk. Lava flows in Reykjavík last occurred in </a:t>
            </a:r>
            <a:r>
              <a:rPr lang="en-US" sz="1050" dirty="0" smtClean="0"/>
              <a:t>post </a:t>
            </a:r>
            <a:r>
              <a:rPr lang="en-US" sz="1050" dirty="0"/>
              <a:t>glacial times. </a:t>
            </a:r>
          </a:p>
          <a:p>
            <a:pPr algn="just"/>
            <a:r>
              <a:rPr lang="en-US" sz="1050" dirty="0"/>
              <a:t>Very large explosive eruptions (VEI≥6) in central volcanoes close to inhabited areas (for instance </a:t>
            </a:r>
            <a:r>
              <a:rPr lang="en-US" sz="1050" dirty="0" err="1"/>
              <a:t>Öræfajökull</a:t>
            </a:r>
            <a:r>
              <a:rPr lang="en-US" sz="1050" dirty="0"/>
              <a:t> 1362) might have serious effect on farms and villages. But no known active volcanoes are close to large urban </a:t>
            </a:r>
            <a:r>
              <a:rPr lang="en-US" sz="1050" dirty="0" err="1"/>
              <a:t>centres</a:t>
            </a:r>
            <a:r>
              <a:rPr lang="en-US" sz="1050" dirty="0"/>
              <a:t> in 2017.</a:t>
            </a:r>
          </a:p>
          <a:p>
            <a:endParaRPr lang="en-GB" sz="1600" b="1" dirty="0"/>
          </a:p>
          <a:p>
            <a:r>
              <a:rPr lang="en-GB" sz="1600" b="1" dirty="0">
                <a:solidFill>
                  <a:srgbClr val="005674"/>
                </a:solidFill>
              </a:rPr>
              <a:t>Other Perils</a:t>
            </a:r>
            <a:endParaRPr lang="en-GB" sz="1050" dirty="0">
              <a:solidFill>
                <a:srgbClr val="005674"/>
              </a:solidFill>
            </a:endParaRPr>
          </a:p>
          <a:p>
            <a:pPr algn="just"/>
            <a:r>
              <a:rPr lang="en-GB" sz="1050" dirty="0"/>
              <a:t>Other perils such as floods and avalanches may cause isolated damage but it is unlikely that an event could exhaust the ICI’s own retention. ICI has used scenarios in order to assess the insurance risk related to these perils. An example of scenario exercise can be found in ICI’s Cat Response Plan, where </a:t>
            </a:r>
            <a:r>
              <a:rPr lang="en-GB" sz="1050" dirty="0" smtClean="0"/>
              <a:t>9 </a:t>
            </a:r>
            <a:r>
              <a:rPr lang="en-GB" sz="1050" dirty="0"/>
              <a:t>scenarios where analysed, including </a:t>
            </a:r>
            <a:r>
              <a:rPr lang="en-GB" sz="1050" dirty="0" smtClean="0"/>
              <a:t>snow </a:t>
            </a:r>
            <a:r>
              <a:rPr lang="en-GB" sz="1050" dirty="0"/>
              <a:t>and </a:t>
            </a:r>
            <a:r>
              <a:rPr lang="en-GB" sz="1050" dirty="0" smtClean="0"/>
              <a:t>mud </a:t>
            </a:r>
            <a:r>
              <a:rPr lang="en-GB" sz="1050" dirty="0"/>
              <a:t>avalanches in the East </a:t>
            </a:r>
            <a:r>
              <a:rPr lang="en-GB" sz="1050" dirty="0" smtClean="0"/>
              <a:t>Fjords</a:t>
            </a:r>
            <a:r>
              <a:rPr lang="en-GB" sz="1050" dirty="0"/>
              <a:t>, and flood related to </a:t>
            </a:r>
            <a:r>
              <a:rPr lang="en-GB" sz="1050" dirty="0" err="1"/>
              <a:t>rockfall</a:t>
            </a:r>
            <a:r>
              <a:rPr lang="en-GB" sz="1050" dirty="0"/>
              <a:t> in the West </a:t>
            </a:r>
            <a:r>
              <a:rPr lang="en-GB" sz="1050" dirty="0" smtClean="0"/>
              <a:t>Fjords</a:t>
            </a:r>
            <a:r>
              <a:rPr lang="en-GB" sz="1050" dirty="0"/>
              <a:t>.</a:t>
            </a:r>
          </a:p>
          <a:p>
            <a:pPr algn="just"/>
            <a:endParaRPr lang="en-GB" sz="1050" dirty="0"/>
          </a:p>
          <a:p>
            <a:pPr algn="just"/>
            <a:r>
              <a:rPr lang="en-GB" sz="1050" dirty="0"/>
              <a:t>ICI does </a:t>
            </a:r>
            <a:r>
              <a:rPr lang="en-GB" sz="1050" b="1" dirty="0"/>
              <a:t>not</a:t>
            </a:r>
            <a:r>
              <a:rPr lang="en-GB" sz="1050" dirty="0"/>
              <a:t> cover windstorms, bushfires or hale. </a:t>
            </a:r>
          </a:p>
          <a:p>
            <a:pPr algn="just"/>
            <a:endParaRPr lang="is-IS" sz="1050" dirty="0"/>
          </a:p>
        </p:txBody>
      </p:sp>
      <p:sp>
        <p:nvSpPr>
          <p:cNvPr id="10" name="Rectangle 9"/>
          <p:cNvSpPr/>
          <p:nvPr/>
        </p:nvSpPr>
        <p:spPr>
          <a:xfrm>
            <a:off x="8905505" y="6572350"/>
            <a:ext cx="682995" cy="14904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vert270" rtlCol="0" anchor="t"/>
          <a:lstStyle/>
          <a:p>
            <a:pPr algn="ctr"/>
            <a:r>
              <a:rPr lang="is-IS" b="1" dirty="0">
                <a:solidFill>
                  <a:srgbClr val="005674"/>
                </a:solidFill>
              </a:rPr>
              <a:t>Perils</a:t>
            </a:r>
          </a:p>
        </p:txBody>
      </p:sp>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0" b="99010" l="0" r="100000">
                        <a14:backgroundMark x1="5066" y1="9760" x2="5066" y2="9760"/>
                      </a14:backgroundRemoval>
                    </a14:imgEffect>
                  </a14:imgLayer>
                </a14:imgProps>
              </a:ext>
            </a:extLst>
          </a:blip>
          <a:stretch>
            <a:fillRect/>
          </a:stretch>
        </p:blipFill>
        <p:spPr>
          <a:xfrm>
            <a:off x="2793949" y="6357258"/>
            <a:ext cx="4442420" cy="3196840"/>
          </a:xfrm>
          <a:prstGeom prst="rect">
            <a:avLst/>
          </a:prstGeom>
        </p:spPr>
      </p:pic>
      <p:sp>
        <p:nvSpPr>
          <p:cNvPr id="3" name="Oval 2"/>
          <p:cNvSpPr/>
          <p:nvPr/>
        </p:nvSpPr>
        <p:spPr>
          <a:xfrm>
            <a:off x="7048500" y="77724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2" name="Oval 11"/>
          <p:cNvSpPr/>
          <p:nvPr/>
        </p:nvSpPr>
        <p:spPr>
          <a:xfrm>
            <a:off x="7004050" y="784225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4" name="Oval 13"/>
          <p:cNvSpPr/>
          <p:nvPr/>
        </p:nvSpPr>
        <p:spPr>
          <a:xfrm>
            <a:off x="3371850" y="689102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 name="Oval 3"/>
          <p:cNvSpPr/>
          <p:nvPr/>
        </p:nvSpPr>
        <p:spPr>
          <a:xfrm>
            <a:off x="6899275" y="7676596"/>
            <a:ext cx="298450" cy="3313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5" name="Oval 14"/>
          <p:cNvSpPr/>
          <p:nvPr/>
        </p:nvSpPr>
        <p:spPr>
          <a:xfrm>
            <a:off x="3245484" y="6748225"/>
            <a:ext cx="298450" cy="3313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6" name="TextBox 15"/>
          <p:cNvSpPr txBox="1"/>
          <p:nvPr/>
        </p:nvSpPr>
        <p:spPr>
          <a:xfrm>
            <a:off x="7197725" y="7642640"/>
            <a:ext cx="1318260" cy="430887"/>
          </a:xfrm>
          <a:prstGeom prst="rect">
            <a:avLst/>
          </a:prstGeom>
          <a:noFill/>
        </p:spPr>
        <p:txBody>
          <a:bodyPr wrap="square" rtlCol="0">
            <a:spAutoFit/>
          </a:bodyPr>
          <a:lstStyle/>
          <a:p>
            <a:r>
              <a:rPr lang="is-IS" sz="1050" dirty="0" smtClean="0">
                <a:solidFill>
                  <a:srgbClr val="005674"/>
                </a:solidFill>
              </a:rPr>
              <a:t>Scenario: Snow and Mud Avalanches</a:t>
            </a:r>
            <a:endParaRPr lang="is-IS" sz="1050" dirty="0">
              <a:solidFill>
                <a:srgbClr val="005674"/>
              </a:solidFill>
            </a:endParaRPr>
          </a:p>
        </p:txBody>
      </p:sp>
      <p:sp>
        <p:nvSpPr>
          <p:cNvPr id="17" name="TextBox 16"/>
          <p:cNvSpPr txBox="1"/>
          <p:nvPr/>
        </p:nvSpPr>
        <p:spPr>
          <a:xfrm>
            <a:off x="1894840" y="6698435"/>
            <a:ext cx="1318260" cy="415498"/>
          </a:xfrm>
          <a:prstGeom prst="rect">
            <a:avLst/>
          </a:prstGeom>
          <a:noFill/>
        </p:spPr>
        <p:txBody>
          <a:bodyPr wrap="square" rtlCol="0">
            <a:spAutoFit/>
          </a:bodyPr>
          <a:lstStyle/>
          <a:p>
            <a:pPr algn="r"/>
            <a:r>
              <a:rPr lang="is-IS" sz="1050" dirty="0" smtClean="0">
                <a:solidFill>
                  <a:srgbClr val="005674"/>
                </a:solidFill>
              </a:rPr>
              <a:t>Scenario: Flood related to Rockfall</a:t>
            </a:r>
            <a:endParaRPr lang="is-IS" sz="1050" dirty="0">
              <a:solidFill>
                <a:srgbClr val="005674"/>
              </a:solidFill>
            </a:endParaRPr>
          </a:p>
        </p:txBody>
      </p:sp>
    </p:spTree>
    <p:extLst>
      <p:ext uri="{BB962C8B-B14F-4D97-AF65-F5344CB8AC3E}">
        <p14:creationId xmlns:p14="http://schemas.microsoft.com/office/powerpoint/2010/main" val="3440859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67171" y="912606"/>
            <a:ext cx="2983549" cy="9294852"/>
          </a:xfrm>
          <a:prstGeom prst="rect">
            <a:avLst/>
          </a:prstGeom>
          <a:noFill/>
        </p:spPr>
        <p:txBody>
          <a:bodyPr wrap="square" rtlCol="0">
            <a:spAutoFit/>
          </a:bodyPr>
          <a:lstStyle/>
          <a:p>
            <a:pPr algn="just"/>
            <a:endParaRPr lang="en-GB" sz="1200" dirty="0"/>
          </a:p>
          <a:p>
            <a:pPr algn="just"/>
            <a:r>
              <a:rPr lang="en-GB" sz="1600" b="1" dirty="0" smtClean="0">
                <a:solidFill>
                  <a:srgbClr val="005674"/>
                </a:solidFill>
              </a:rPr>
              <a:t>Risk Modelling</a:t>
            </a:r>
            <a:endParaRPr lang="en-GB" sz="1600" b="1" dirty="0">
              <a:solidFill>
                <a:srgbClr val="005674"/>
              </a:solidFill>
            </a:endParaRPr>
          </a:p>
          <a:p>
            <a:pPr algn="just"/>
            <a:endParaRPr lang="is-IS" sz="1050" dirty="0" smtClean="0"/>
          </a:p>
          <a:p>
            <a:pPr algn="just"/>
            <a:r>
              <a:rPr lang="en-GB" sz="1050" dirty="0"/>
              <a:t>In the aftermath of the 2008 earthquake, which caused serious damage in the western part of the Southern Region, it was obvious that a major revision of the inherent earthquake risk and loss probabilities was required. It should be mentioned that after the 2008 earthquake as well as after the 2  destructive earthquakes in 2000 in the Southern Region, all damaged houses and facilities were inspected and the loss was evaluated by technical experts (engineers and surveyors). This has resulted in a unique database where detailed information about the buildings, year of construction, size, materials etc</a:t>
            </a:r>
            <a:r>
              <a:rPr lang="en-GB" sz="1050" dirty="0" smtClean="0"/>
              <a:t>. </a:t>
            </a:r>
            <a:r>
              <a:rPr lang="en-GB" sz="1050" dirty="0"/>
              <a:t>and the damage incurred by the earthquakes have been compiled with nearly 5,000 entries. This database is of greater use  when combined with the Land Registry Database.  This is unique in the sense that all buildings in the country are registered in a common unified database with detailed description, GPS coordinates and replacement value, which is used (with depreciation factors for age and upkeep) as a basis for the compulsory fire insurance for the whole country. Furthermore, since the 1980’s an important series of PGA measurements has been collected.  Upon that  a great deal of work on the specific attenuation of earthquakes in Iceland has been based. This lead  to the special attenuation formulae used in hazard maps for building codes and in the modelling of earthquakes. </a:t>
            </a:r>
            <a:endParaRPr lang="is-IS" sz="1050" dirty="0"/>
          </a:p>
          <a:p>
            <a:pPr algn="just"/>
            <a:endParaRPr lang="is-IS" sz="1050" b="1" dirty="0" smtClean="0"/>
          </a:p>
          <a:p>
            <a:pPr algn="just"/>
            <a:r>
              <a:rPr lang="is-IS" sz="1050" b="1" dirty="0" smtClean="0">
                <a:solidFill>
                  <a:srgbClr val="005674"/>
                </a:solidFill>
              </a:rPr>
              <a:t>Methodology</a:t>
            </a:r>
          </a:p>
          <a:p>
            <a:pPr algn="just"/>
            <a:r>
              <a:rPr lang="en-US" sz="1050" dirty="0" smtClean="0"/>
              <a:t>An </a:t>
            </a:r>
            <a:r>
              <a:rPr lang="en-US" sz="1050" dirty="0"/>
              <a:t>extensive scientific data including bibliography with list of published papers and reports regarding seismicity, geology and geophysics in Iceland and a comprehensive catalogue of historical earthquakes </a:t>
            </a:r>
            <a:r>
              <a:rPr lang="en-US" sz="1050" dirty="0" smtClean="0"/>
              <a:t>were </a:t>
            </a:r>
            <a:r>
              <a:rPr lang="en-US" sz="1050" dirty="0"/>
              <a:t>collected by experts at the University of </a:t>
            </a:r>
            <a:r>
              <a:rPr lang="en-US" sz="1050" dirty="0" smtClean="0"/>
              <a:t>Iceland and the Icelandic Met Office. </a:t>
            </a:r>
            <a:endParaRPr lang="en-US" sz="1050" dirty="0"/>
          </a:p>
          <a:p>
            <a:pPr algn="just"/>
            <a:endParaRPr lang="en-US" sz="1050" b="1" dirty="0" smtClean="0"/>
          </a:p>
          <a:p>
            <a:pPr algn="just"/>
            <a:r>
              <a:rPr lang="en-US" sz="1050" b="1" dirty="0">
                <a:solidFill>
                  <a:srgbClr val="005674"/>
                </a:solidFill>
              </a:rPr>
              <a:t>H</a:t>
            </a:r>
            <a:r>
              <a:rPr lang="en-US" sz="1050" b="1" dirty="0" smtClean="0">
                <a:solidFill>
                  <a:srgbClr val="005674"/>
                </a:solidFill>
              </a:rPr>
              <a:t>azard module </a:t>
            </a:r>
            <a:r>
              <a:rPr lang="en-US" sz="1050" dirty="0"/>
              <a:t>was built by state-of-the-art </a:t>
            </a:r>
            <a:r>
              <a:rPr lang="en-US" sz="1050" dirty="0" smtClean="0"/>
              <a:t>techniques (Probabilistic Seismic Hazard Analysis) in cooperation with local scientists. All </a:t>
            </a:r>
            <a:r>
              <a:rPr lang="en-US" sz="1050" dirty="0"/>
              <a:t>outputs were peer reviewed </a:t>
            </a:r>
            <a:r>
              <a:rPr lang="en-US" sz="1050" dirty="0" smtClean="0"/>
              <a:t>by external experts.  </a:t>
            </a:r>
          </a:p>
          <a:p>
            <a:pPr algn="just"/>
            <a:endParaRPr lang="en-US" sz="1050" dirty="0" smtClean="0"/>
          </a:p>
          <a:p>
            <a:pPr algn="just"/>
            <a:r>
              <a:rPr lang="en-US" sz="1050" b="1" dirty="0">
                <a:solidFill>
                  <a:srgbClr val="005674"/>
                </a:solidFill>
              </a:rPr>
              <a:t>Exposure Data</a:t>
            </a:r>
            <a:r>
              <a:rPr lang="en-US" sz="1050" b="1" dirty="0"/>
              <a:t>. </a:t>
            </a:r>
            <a:r>
              <a:rPr lang="en-US" sz="1050" dirty="0"/>
              <a:t>The Land Registry (Iceland Registers) supplied the building database including detailed information of all buildings in Iceland.</a:t>
            </a:r>
          </a:p>
          <a:p>
            <a:pPr algn="just"/>
            <a:endParaRPr lang="en-US" sz="1050" b="1" dirty="0" smtClean="0"/>
          </a:p>
          <a:p>
            <a:pPr algn="just"/>
            <a:endParaRPr lang="en-GB" sz="1050" dirty="0"/>
          </a:p>
          <a:p>
            <a:pPr lvl="0" algn="just"/>
            <a:endParaRPr lang="is-IS" sz="1050" b="1" dirty="0" smtClean="0"/>
          </a:p>
          <a:p>
            <a:pPr algn="just"/>
            <a:endParaRPr lang="is-IS" sz="1050" dirty="0"/>
          </a:p>
          <a:p>
            <a:pPr algn="just"/>
            <a:endParaRPr lang="en-GB" sz="1050" dirty="0" smtClean="0"/>
          </a:p>
          <a:p>
            <a:pPr algn="just"/>
            <a:endParaRPr lang="is-IS" sz="1200" dirty="0"/>
          </a:p>
          <a:p>
            <a:pPr algn="just"/>
            <a:endParaRPr lang="is-IS" sz="1200" dirty="0"/>
          </a:p>
        </p:txBody>
      </p:sp>
      <p:sp>
        <p:nvSpPr>
          <p:cNvPr id="7" name="TextBox 6"/>
          <p:cNvSpPr txBox="1"/>
          <p:nvPr/>
        </p:nvSpPr>
        <p:spPr>
          <a:xfrm>
            <a:off x="5678786" y="1526433"/>
            <a:ext cx="2983549" cy="4791696"/>
          </a:xfrm>
          <a:prstGeom prst="rect">
            <a:avLst/>
          </a:prstGeom>
          <a:noFill/>
        </p:spPr>
        <p:txBody>
          <a:bodyPr wrap="square" rtlCol="0">
            <a:spAutoFit/>
          </a:bodyPr>
          <a:lstStyle/>
          <a:p>
            <a:pPr algn="just"/>
            <a:r>
              <a:rPr lang="en-US" sz="1050" dirty="0" smtClean="0"/>
              <a:t>All </a:t>
            </a:r>
            <a:r>
              <a:rPr lang="en-US" sz="1050" dirty="0"/>
              <a:t>building types were classified into 19 descriptive classes. Detailed information of contents (values and geographical location) is also included </a:t>
            </a:r>
            <a:r>
              <a:rPr lang="en-US" sz="1050" dirty="0" smtClean="0"/>
              <a:t>in </a:t>
            </a:r>
            <a:r>
              <a:rPr lang="en-US" sz="1050" dirty="0"/>
              <a:t>the model.</a:t>
            </a:r>
          </a:p>
          <a:p>
            <a:pPr algn="just"/>
            <a:endParaRPr lang="en-US" sz="1050" b="1" dirty="0"/>
          </a:p>
          <a:p>
            <a:pPr algn="just">
              <a:lnSpc>
                <a:spcPct val="107000"/>
              </a:lnSpc>
              <a:spcAft>
                <a:spcPts val="800"/>
              </a:spcAft>
            </a:pPr>
            <a:r>
              <a:rPr lang="en-US" sz="1050" b="1" dirty="0" smtClean="0">
                <a:solidFill>
                  <a:srgbClr val="005674"/>
                </a:solidFill>
              </a:rPr>
              <a:t>Vulnerability Functions </a:t>
            </a:r>
            <a:r>
              <a:rPr lang="en-US" sz="1050" dirty="0">
                <a:latin typeface="Calibri" panose="020F0502020204030204" pitchFamily="34" charset="0"/>
                <a:ea typeface="Calibri" panose="020F0502020204030204" pitchFamily="34" charset="0"/>
                <a:cs typeface="Times New Roman" panose="02020603050405020304" pitchFamily="18" charset="0"/>
              </a:rPr>
              <a:t>(damage functions) were derived for the 19 building classes and for contents, by working with the collected data from the comprehensive damage surveys following the 2008 earthquake. </a:t>
            </a:r>
            <a:endParaRPr lang="is-IS"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050" dirty="0">
                <a:latin typeface="Calibri" panose="020F0502020204030204" pitchFamily="34" charset="0"/>
                <a:ea typeface="Calibri" panose="020F0502020204030204" pitchFamily="34" charset="0"/>
                <a:cs typeface="Times New Roman" panose="02020603050405020304" pitchFamily="18" charset="0"/>
              </a:rPr>
              <a:t>Finally a fully probabilistic model for Iceland based on the above components  is used to compute the insurance risk. From 2014 the modelling has been performed in cooperation with Aon Benfield and Impact Forecasting. </a:t>
            </a:r>
            <a:endParaRPr lang="is-IS"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050" dirty="0">
                <a:latin typeface="Calibri" panose="020F0502020204030204" pitchFamily="34" charset="0"/>
                <a:ea typeface="Calibri" panose="020F0502020204030204" pitchFamily="34" charset="0"/>
                <a:cs typeface="Times New Roman" panose="02020603050405020304" pitchFamily="18" charset="0"/>
              </a:rPr>
              <a:t>In addition to the probabilistic modelling exercise ICI has developed a quick response deterministic model for  specific events. This model allows to  estimate major historical earthquakes and can also be used to verify by sampling the results of the probabilistic model. Furthermore it provides  ICI’s reinsurers with more reasonable loss estimates following an event.</a:t>
            </a:r>
            <a:endParaRPr lang="is-IS" sz="1050" dirty="0">
              <a:latin typeface="Calibri" panose="020F0502020204030204" pitchFamily="34" charset="0"/>
              <a:ea typeface="Calibri" panose="020F0502020204030204" pitchFamily="34" charset="0"/>
              <a:cs typeface="Times New Roman" panose="02020603050405020304" pitchFamily="18" charset="0"/>
            </a:endParaRPr>
          </a:p>
          <a:p>
            <a:pPr lvl="0" algn="just"/>
            <a:endParaRPr lang="en-GB" sz="1050" dirty="0"/>
          </a:p>
          <a:p>
            <a:pPr lvl="0" algn="just"/>
            <a:endParaRPr lang="en-GB" sz="1050" dirty="0"/>
          </a:p>
        </p:txBody>
      </p:sp>
      <p:grpSp>
        <p:nvGrpSpPr>
          <p:cNvPr id="6" name="Group 5"/>
          <p:cNvGrpSpPr/>
          <p:nvPr/>
        </p:nvGrpSpPr>
        <p:grpSpPr>
          <a:xfrm>
            <a:off x="1084113" y="1525423"/>
            <a:ext cx="719136" cy="762851"/>
            <a:chOff x="1043901" y="1869333"/>
            <a:chExt cx="719136" cy="700229"/>
          </a:xfrm>
        </p:grpSpPr>
        <p:sp>
          <p:nvSpPr>
            <p:cNvPr id="8" name="Oval 7"/>
            <p:cNvSpPr/>
            <p:nvPr/>
          </p:nvSpPr>
          <p:spPr>
            <a:xfrm>
              <a:off x="1043901" y="1902812"/>
              <a:ext cx="719136" cy="666750"/>
            </a:xfrm>
            <a:prstGeom prst="ellipse">
              <a:avLst/>
            </a:prstGeom>
            <a:noFill/>
            <a:ln w="222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2" name="Picture 1"/>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backgroundRemoval t="0" b="98403" l="0" r="100000">
                          <a14:foregroundMark x1="35144" y1="75719" x2="35144" y2="75719"/>
                        </a14:backgroundRemoval>
                      </a14:imgEffect>
                    </a14:imgLayer>
                  </a14:imgProps>
                </a:ext>
                <a:ext uri="{28A0092B-C50C-407E-A947-70E740481C1C}">
                  <a14:useLocalDpi xmlns:a14="http://schemas.microsoft.com/office/drawing/2010/main" val="0"/>
                </a:ext>
              </a:extLst>
            </a:blip>
            <a:stretch>
              <a:fillRect/>
            </a:stretch>
          </p:blipFill>
          <p:spPr>
            <a:xfrm>
              <a:off x="1074556" y="1869333"/>
              <a:ext cx="657826" cy="657826"/>
            </a:xfrm>
            <a:prstGeom prst="rect">
              <a:avLst/>
            </a:prstGeom>
          </p:spPr>
        </p:pic>
      </p:gr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27518" t="3775" r="27286" b="3849"/>
          <a:stretch/>
        </p:blipFill>
        <p:spPr>
          <a:xfrm>
            <a:off x="5678784" y="5736400"/>
            <a:ext cx="2983549" cy="2326350"/>
          </a:xfrm>
          <a:prstGeom prst="rect">
            <a:avLst/>
          </a:prstGeom>
        </p:spPr>
      </p:pic>
      <p:sp>
        <p:nvSpPr>
          <p:cNvPr id="3" name="TextBox 2"/>
          <p:cNvSpPr txBox="1"/>
          <p:nvPr/>
        </p:nvSpPr>
        <p:spPr>
          <a:xfrm>
            <a:off x="5678782" y="8062750"/>
            <a:ext cx="2983549" cy="948978"/>
          </a:xfrm>
          <a:prstGeom prst="rect">
            <a:avLst/>
          </a:prstGeom>
          <a:noFill/>
        </p:spPr>
        <p:txBody>
          <a:bodyPr wrap="square" rtlCol="0">
            <a:spAutoFit/>
          </a:bodyPr>
          <a:lstStyle/>
          <a:p>
            <a:pPr algn="just">
              <a:lnSpc>
                <a:spcPct val="107000"/>
              </a:lnSpc>
              <a:spcAft>
                <a:spcPts val="800"/>
              </a:spcAft>
            </a:pPr>
            <a:r>
              <a:rPr lang="is-IS" sz="1050" dirty="0">
                <a:latin typeface="Calibri" panose="020F0502020204030204" pitchFamily="34" charset="0"/>
                <a:ea typeface="Calibri" panose="020F0502020204030204" pitchFamily="34" charset="0"/>
                <a:cs typeface="Times New Roman" panose="02020603050405020304" pitchFamily="18" charset="0"/>
              </a:rPr>
              <a:t>Seismic source zonation of Iceland and an estimation of maximum possible magnitude earthquakes. Dark red zones indicates the South Iceland Seismic Zone (SISZ) and the Tjörnes Fracture Zone (TFZ) in the North. </a:t>
            </a:r>
            <a:endParaRPr lang="is-IS"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8905505" y="6572350"/>
            <a:ext cx="682995" cy="14904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vert270" rtlCol="0" anchor="t"/>
          <a:lstStyle/>
          <a:p>
            <a:pPr algn="ctr"/>
            <a:r>
              <a:rPr lang="is-IS" b="1" dirty="0">
                <a:solidFill>
                  <a:srgbClr val="005674"/>
                </a:solidFill>
              </a:rPr>
              <a:t>Risk</a:t>
            </a:r>
          </a:p>
        </p:txBody>
      </p:sp>
    </p:spTree>
    <p:extLst>
      <p:ext uri="{BB962C8B-B14F-4D97-AF65-F5344CB8AC3E}">
        <p14:creationId xmlns:p14="http://schemas.microsoft.com/office/powerpoint/2010/main" val="2502974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47476" y="1096357"/>
            <a:ext cx="5618956" cy="338554"/>
          </a:xfrm>
          <a:prstGeom prst="rect">
            <a:avLst/>
          </a:prstGeom>
          <a:noFill/>
        </p:spPr>
        <p:txBody>
          <a:bodyPr wrap="square" rtlCol="0">
            <a:spAutoFit/>
          </a:bodyPr>
          <a:lstStyle/>
          <a:p>
            <a:pPr algn="ctr"/>
            <a:r>
              <a:rPr lang="is-IS" sz="1600" b="1" dirty="0">
                <a:solidFill>
                  <a:srgbClr val="005674"/>
                </a:solidFill>
              </a:rPr>
              <a:t>Loss History 1987-2017*</a:t>
            </a:r>
          </a:p>
        </p:txBody>
      </p:sp>
      <p:sp>
        <p:nvSpPr>
          <p:cNvPr id="7" name="TextBox 6"/>
          <p:cNvSpPr txBox="1"/>
          <p:nvPr/>
        </p:nvSpPr>
        <p:spPr>
          <a:xfrm>
            <a:off x="1137354" y="5890307"/>
            <a:ext cx="3458539" cy="338554"/>
          </a:xfrm>
          <a:prstGeom prst="rect">
            <a:avLst/>
          </a:prstGeom>
          <a:noFill/>
        </p:spPr>
        <p:txBody>
          <a:bodyPr wrap="square" rtlCol="0">
            <a:spAutoFit/>
          </a:bodyPr>
          <a:lstStyle/>
          <a:p>
            <a:pPr algn="ctr"/>
            <a:r>
              <a:rPr lang="is-IS" sz="1600" b="1" dirty="0">
                <a:solidFill>
                  <a:srgbClr val="005674"/>
                </a:solidFill>
              </a:rPr>
              <a:t>Losses 1987-2017 by Peril</a:t>
            </a:r>
          </a:p>
        </p:txBody>
      </p:sp>
      <p:sp>
        <p:nvSpPr>
          <p:cNvPr id="9" name="TextBox 8"/>
          <p:cNvSpPr txBox="1"/>
          <p:nvPr/>
        </p:nvSpPr>
        <p:spPr>
          <a:xfrm>
            <a:off x="1257299" y="9242664"/>
            <a:ext cx="4916317" cy="384721"/>
          </a:xfrm>
          <a:prstGeom prst="rect">
            <a:avLst/>
          </a:prstGeom>
          <a:noFill/>
        </p:spPr>
        <p:txBody>
          <a:bodyPr wrap="square" rtlCol="0">
            <a:spAutoFit/>
          </a:bodyPr>
          <a:lstStyle/>
          <a:p>
            <a:r>
              <a:rPr lang="is-IS" sz="950" dirty="0">
                <a:solidFill>
                  <a:schemeClr val="tx1">
                    <a:lumMod val="50000"/>
                    <a:lumOff val="50000"/>
                  </a:schemeClr>
                </a:solidFill>
              </a:rPr>
              <a:t>All values are indexed according to Building Cost as at September 2017*</a:t>
            </a:r>
          </a:p>
          <a:p>
            <a:r>
              <a:rPr lang="is-IS" sz="950" dirty="0" smtClean="0">
                <a:solidFill>
                  <a:schemeClr val="tx1">
                    <a:lumMod val="50000"/>
                    <a:lumOff val="50000"/>
                  </a:schemeClr>
                </a:solidFill>
              </a:rPr>
              <a:t>(1 </a:t>
            </a:r>
            <a:r>
              <a:rPr lang="is-IS" sz="950" dirty="0">
                <a:solidFill>
                  <a:schemeClr val="tx1">
                    <a:lumMod val="50000"/>
                    <a:lumOff val="50000"/>
                  </a:schemeClr>
                </a:solidFill>
              </a:rPr>
              <a:t>EUR = 127 </a:t>
            </a:r>
            <a:r>
              <a:rPr lang="is-IS" sz="950" dirty="0" smtClean="0">
                <a:solidFill>
                  <a:schemeClr val="tx1">
                    <a:lumMod val="50000"/>
                    <a:lumOff val="50000"/>
                  </a:schemeClr>
                </a:solidFill>
              </a:rPr>
              <a:t>ISK)</a:t>
            </a:r>
            <a:endParaRPr lang="is-IS" sz="950" dirty="0">
              <a:solidFill>
                <a:schemeClr val="tx1">
                  <a:lumMod val="50000"/>
                  <a:lumOff val="50000"/>
                </a:schemeClr>
              </a:solidFill>
            </a:endParaRPr>
          </a:p>
        </p:txBody>
      </p:sp>
      <p:sp>
        <p:nvSpPr>
          <p:cNvPr id="10" name="TextBox 9"/>
          <p:cNvSpPr txBox="1"/>
          <p:nvPr/>
        </p:nvSpPr>
        <p:spPr>
          <a:xfrm>
            <a:off x="5645269" y="5880928"/>
            <a:ext cx="3006895" cy="2776145"/>
          </a:xfrm>
          <a:prstGeom prst="rect">
            <a:avLst/>
          </a:prstGeom>
          <a:noFill/>
        </p:spPr>
        <p:txBody>
          <a:bodyPr wrap="square" rtlCol="0">
            <a:spAutoFit/>
          </a:bodyPr>
          <a:lstStyle/>
          <a:p>
            <a:pPr algn="just"/>
            <a:r>
              <a:rPr lang="is-IS" sz="1600" b="1" dirty="0" smtClean="0">
                <a:solidFill>
                  <a:srgbClr val="005674"/>
                </a:solidFill>
              </a:rPr>
              <a:t>About the </a:t>
            </a:r>
            <a:r>
              <a:rPr lang="is-IS" sz="1600" b="1" dirty="0">
                <a:solidFill>
                  <a:srgbClr val="005674"/>
                </a:solidFill>
              </a:rPr>
              <a:t>Losses </a:t>
            </a:r>
          </a:p>
          <a:p>
            <a:pPr algn="just"/>
            <a:endParaRPr lang="is-IS" sz="1000" b="1" dirty="0">
              <a:solidFill>
                <a:srgbClr val="005674"/>
              </a:solidFill>
            </a:endParaRPr>
          </a:p>
          <a:p>
            <a:pPr algn="just">
              <a:lnSpc>
                <a:spcPct val="107000"/>
              </a:lnSpc>
              <a:spcAft>
                <a:spcPts val="800"/>
              </a:spcAft>
            </a:pPr>
            <a:r>
              <a:rPr lang="is-IS" sz="1000" dirty="0">
                <a:latin typeface="Calibri" panose="020F0502020204030204" pitchFamily="34" charset="0"/>
                <a:ea typeface="Calibri" panose="020F0502020204030204" pitchFamily="34" charset="0"/>
                <a:cs typeface="Times New Roman" panose="02020603050405020304" pitchFamily="18" charset="0"/>
              </a:rPr>
              <a:t>From 1987 ICI has paid out losses  from 232 events in total. Thereof 117 floods, 69 avalanches, 32 rockfall / mud floods, 12 earthquakes and two volcanic eruptions. </a:t>
            </a:r>
          </a:p>
          <a:p>
            <a:pPr algn="just">
              <a:lnSpc>
                <a:spcPct val="107000"/>
              </a:lnSpc>
              <a:spcAft>
                <a:spcPts val="800"/>
              </a:spcAft>
            </a:pPr>
            <a:r>
              <a:rPr lang="is-IS" sz="1000" dirty="0">
                <a:latin typeface="Calibri" panose="020F0502020204030204" pitchFamily="34" charset="0"/>
                <a:ea typeface="Calibri" panose="020F0502020204030204" pitchFamily="34" charset="0"/>
                <a:cs typeface="Times New Roman" panose="02020603050405020304" pitchFamily="18" charset="0"/>
              </a:rPr>
              <a:t>In 1995 villages and several farms in the West Fjords and the East Fjords were hit by avalanches. Total loss paid by ICI was about 3 billion ISK.</a:t>
            </a:r>
          </a:p>
          <a:p>
            <a:pPr algn="just">
              <a:lnSpc>
                <a:spcPct val="107000"/>
              </a:lnSpc>
              <a:spcAft>
                <a:spcPts val="800"/>
              </a:spcAft>
            </a:pPr>
            <a:r>
              <a:rPr lang="is-IS" sz="1000" dirty="0">
                <a:latin typeface="Calibri" panose="020F0502020204030204" pitchFamily="34" charset="0"/>
                <a:ea typeface="Calibri" panose="020F0502020204030204" pitchFamily="34" charset="0"/>
                <a:cs typeface="Times New Roman" panose="02020603050405020304" pitchFamily="18" charset="0"/>
              </a:rPr>
              <a:t>In 2000 two 6.5 Mw earthquakes shook South Iceland. Total loss paid out by ICI was about 8 billion ISK.</a:t>
            </a:r>
          </a:p>
          <a:p>
            <a:pPr algn="just">
              <a:lnSpc>
                <a:spcPct val="107000"/>
              </a:lnSpc>
              <a:spcAft>
                <a:spcPts val="800"/>
              </a:spcAft>
            </a:pPr>
            <a:r>
              <a:rPr lang="is-IS" sz="1000" dirty="0">
                <a:latin typeface="Calibri" panose="020F0502020204030204" pitchFamily="34" charset="0"/>
                <a:ea typeface="Calibri" panose="020F0502020204030204" pitchFamily="34" charset="0"/>
                <a:cs typeface="Times New Roman" panose="02020603050405020304" pitchFamily="18" charset="0"/>
              </a:rPr>
              <a:t>In 2008 ICI had its only reinsurance loss where the paid out loss was about 15.2 billion ISK, indexed according to the building cost as at September 2017.</a:t>
            </a:r>
            <a:endParaRPr lang="is-I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8905505" y="6572350"/>
            <a:ext cx="682995" cy="14904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vert270" rtlCol="0" anchor="t"/>
          <a:lstStyle/>
          <a:p>
            <a:pPr algn="ctr"/>
            <a:r>
              <a:rPr lang="is-IS" b="1" dirty="0">
                <a:solidFill>
                  <a:srgbClr val="005674"/>
                </a:solidFill>
              </a:rPr>
              <a:t>Losses</a:t>
            </a:r>
          </a:p>
        </p:txBody>
      </p:sp>
      <p:pic>
        <p:nvPicPr>
          <p:cNvPr id="2" name="Picture 1"/>
          <p:cNvPicPr>
            <a:picLocks noChangeAspect="1"/>
          </p:cNvPicPr>
          <p:nvPr/>
        </p:nvPicPr>
        <p:blipFill>
          <a:blip r:embed="rId2"/>
          <a:stretch>
            <a:fillRect/>
          </a:stretch>
        </p:blipFill>
        <p:spPr>
          <a:xfrm>
            <a:off x="943111" y="1620167"/>
            <a:ext cx="7834039" cy="4017612"/>
          </a:xfrm>
          <a:prstGeom prst="rect">
            <a:avLst/>
          </a:prstGeom>
        </p:spPr>
      </p:pic>
      <p:pic>
        <p:nvPicPr>
          <p:cNvPr id="3" name="Picture 2"/>
          <p:cNvPicPr>
            <a:picLocks noChangeAspect="1"/>
          </p:cNvPicPr>
          <p:nvPr/>
        </p:nvPicPr>
        <p:blipFill>
          <a:blip r:embed="rId3"/>
          <a:stretch>
            <a:fillRect/>
          </a:stretch>
        </p:blipFill>
        <p:spPr>
          <a:xfrm>
            <a:off x="586523" y="6228861"/>
            <a:ext cx="4560203" cy="2743438"/>
          </a:xfrm>
          <a:prstGeom prst="rect">
            <a:avLst/>
          </a:prstGeom>
        </p:spPr>
      </p:pic>
    </p:spTree>
    <p:extLst>
      <p:ext uri="{BB962C8B-B14F-4D97-AF65-F5344CB8AC3E}">
        <p14:creationId xmlns:p14="http://schemas.microsoft.com/office/powerpoint/2010/main" val="2444585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867171" y="1532870"/>
            <a:ext cx="4441606" cy="5918415"/>
          </a:xfrm>
          <a:prstGeom prst="rect">
            <a:avLst/>
          </a:prstGeom>
          <a:noFill/>
        </p:spPr>
        <p:txBody>
          <a:bodyPr wrap="square" rtlCol="0">
            <a:spAutoFit/>
          </a:bodyPr>
          <a:lstStyle/>
          <a:p>
            <a:r>
              <a:rPr lang="en-GB" sz="1600" b="1" dirty="0">
                <a:solidFill>
                  <a:srgbClr val="005674"/>
                </a:solidFill>
              </a:rPr>
              <a:t>Major </a:t>
            </a:r>
            <a:r>
              <a:rPr lang="en-GB" sz="1600" b="1" dirty="0" smtClean="0">
                <a:solidFill>
                  <a:srgbClr val="005674"/>
                </a:solidFill>
              </a:rPr>
              <a:t>Historical </a:t>
            </a:r>
            <a:r>
              <a:rPr lang="en-GB" sz="1600" b="1" dirty="0">
                <a:solidFill>
                  <a:srgbClr val="005674"/>
                </a:solidFill>
              </a:rPr>
              <a:t>L</a:t>
            </a:r>
            <a:r>
              <a:rPr lang="en-GB" sz="1600" b="1" dirty="0" smtClean="0">
                <a:solidFill>
                  <a:srgbClr val="005674"/>
                </a:solidFill>
              </a:rPr>
              <a:t>osses</a:t>
            </a:r>
            <a:endParaRPr lang="en-GB" sz="1600" b="1" dirty="0">
              <a:solidFill>
                <a:srgbClr val="005674"/>
              </a:solidFill>
            </a:endParaRPr>
          </a:p>
          <a:p>
            <a:pPr algn="just">
              <a:lnSpc>
                <a:spcPct val="107000"/>
              </a:lnSpc>
              <a:spcAft>
                <a:spcPts val="800"/>
              </a:spcAft>
            </a:pPr>
            <a:r>
              <a:rPr lang="en-US" sz="1050" dirty="0">
                <a:latin typeface="Calibri" panose="020F0502020204030204" pitchFamily="34" charset="0"/>
                <a:ea typeface="Calibri" panose="020F0502020204030204" pitchFamily="34" charset="0"/>
                <a:cs typeface="Times New Roman" panose="02020603050405020304" pitchFamily="18" charset="0"/>
              </a:rPr>
              <a:t>In June 17</a:t>
            </a:r>
            <a:r>
              <a:rPr lang="en-US" sz="1050" baseline="30000" dirty="0">
                <a:latin typeface="Calibri" panose="020F0502020204030204" pitchFamily="34" charset="0"/>
                <a:ea typeface="Calibri" panose="020F0502020204030204" pitchFamily="34" charset="0"/>
                <a:cs typeface="Times New Roman" panose="02020603050405020304" pitchFamily="18" charset="0"/>
              </a:rPr>
              <a:t>th</a:t>
            </a:r>
            <a:r>
              <a:rPr lang="en-US" sz="1050" dirty="0">
                <a:latin typeface="Calibri" panose="020F0502020204030204" pitchFamily="34" charset="0"/>
                <a:ea typeface="Calibri" panose="020F0502020204030204" pitchFamily="34" charset="0"/>
                <a:cs typeface="Times New Roman" panose="02020603050405020304" pitchFamily="18" charset="0"/>
              </a:rPr>
              <a:t> and 21</a:t>
            </a:r>
            <a:r>
              <a:rPr lang="en-US" sz="1050" baseline="30000" dirty="0">
                <a:latin typeface="Calibri" panose="020F0502020204030204" pitchFamily="34" charset="0"/>
                <a:ea typeface="Calibri" panose="020F0502020204030204" pitchFamily="34" charset="0"/>
                <a:cs typeface="Times New Roman" panose="02020603050405020304" pitchFamily="18" charset="0"/>
              </a:rPr>
              <a:t>st</a:t>
            </a:r>
            <a:r>
              <a:rPr lang="en-US" sz="1050" dirty="0">
                <a:latin typeface="Calibri" panose="020F0502020204030204" pitchFamily="34" charset="0"/>
                <a:ea typeface="Calibri" panose="020F0502020204030204" pitchFamily="34" charset="0"/>
                <a:cs typeface="Times New Roman" panose="02020603050405020304" pitchFamily="18" charset="0"/>
              </a:rPr>
              <a:t>  2000, 2 </a:t>
            </a:r>
            <a:r>
              <a:rPr lang="en-US" sz="1050" dirty="0" smtClean="0">
                <a:latin typeface="Calibri" panose="020F0502020204030204" pitchFamily="34" charset="0"/>
                <a:ea typeface="Calibri" panose="020F0502020204030204" pitchFamily="34" charset="0"/>
                <a:cs typeface="Times New Roman" panose="02020603050405020304" pitchFamily="18" charset="0"/>
              </a:rPr>
              <a:t>earthquakes </a:t>
            </a:r>
            <a:r>
              <a:rPr lang="en-US" sz="1050" dirty="0">
                <a:latin typeface="Calibri" panose="020F0502020204030204" pitchFamily="34" charset="0"/>
                <a:ea typeface="Calibri" panose="020F0502020204030204" pitchFamily="34" charset="0"/>
                <a:cs typeface="Times New Roman" panose="02020603050405020304" pitchFamily="18" charset="0"/>
              </a:rPr>
              <a:t>of magnitude 6.5 (Mw) happened in South Iceland. The surrounding area of </a:t>
            </a:r>
            <a:r>
              <a:rPr lang="en-US" sz="1050" dirty="0" smtClean="0">
                <a:latin typeface="Calibri" panose="020F0502020204030204" pitchFamily="34" charset="0"/>
                <a:ea typeface="Calibri" panose="020F0502020204030204" pitchFamily="34" charset="0"/>
                <a:cs typeface="Times New Roman" panose="02020603050405020304" pitchFamily="18" charset="0"/>
              </a:rPr>
              <a:t>both </a:t>
            </a:r>
            <a:r>
              <a:rPr lang="en-US" sz="1050" dirty="0">
                <a:latin typeface="Calibri" panose="020F0502020204030204" pitchFamily="34" charset="0"/>
                <a:ea typeface="Calibri" panose="020F0502020204030204" pitchFamily="34" charset="0"/>
                <a:cs typeface="Times New Roman" panose="02020603050405020304" pitchFamily="18" charset="0"/>
              </a:rPr>
              <a:t>earthquakes is rural with the small village </a:t>
            </a:r>
            <a:r>
              <a:rPr lang="en-US" sz="1050" dirty="0" err="1">
                <a:latin typeface="Calibri" panose="020F0502020204030204" pitchFamily="34" charset="0"/>
                <a:ea typeface="Calibri" panose="020F0502020204030204" pitchFamily="34" charset="0"/>
                <a:cs typeface="Times New Roman" panose="02020603050405020304" pitchFamily="18" charset="0"/>
              </a:rPr>
              <a:t>Hella</a:t>
            </a:r>
            <a:r>
              <a:rPr lang="en-US" sz="1050" dirty="0">
                <a:latin typeface="Calibri" panose="020F0502020204030204" pitchFamily="34" charset="0"/>
                <a:ea typeface="Calibri" panose="020F0502020204030204" pitchFamily="34" charset="0"/>
                <a:cs typeface="Times New Roman" panose="02020603050405020304" pitchFamily="18" charset="0"/>
              </a:rPr>
              <a:t> (750 inhabitants) in about 12 km distance from the June 17th event </a:t>
            </a:r>
            <a:r>
              <a:rPr lang="en-US" sz="1050" dirty="0" err="1">
                <a:latin typeface="Calibri" panose="020F0502020204030204" pitchFamily="34" charset="0"/>
                <a:ea typeface="Calibri" panose="020F0502020204030204" pitchFamily="34" charset="0"/>
                <a:cs typeface="Times New Roman" panose="02020603050405020304" pitchFamily="18" charset="0"/>
              </a:rPr>
              <a:t>epicentre</a:t>
            </a:r>
            <a:r>
              <a:rPr lang="en-US" sz="1050" dirty="0">
                <a:latin typeface="Calibri" panose="020F0502020204030204" pitchFamily="34" charset="0"/>
                <a:ea typeface="Calibri" panose="020F0502020204030204" pitchFamily="34" charset="0"/>
                <a:cs typeface="Times New Roman" panose="02020603050405020304" pitchFamily="18" charset="0"/>
              </a:rPr>
              <a:t> and the town </a:t>
            </a:r>
            <a:r>
              <a:rPr lang="en-US" sz="1050" dirty="0" err="1">
                <a:latin typeface="Calibri" panose="020F0502020204030204" pitchFamily="34" charset="0"/>
                <a:ea typeface="Calibri" panose="020F0502020204030204" pitchFamily="34" charset="0"/>
                <a:cs typeface="Times New Roman" panose="02020603050405020304" pitchFamily="18" charset="0"/>
              </a:rPr>
              <a:t>Selfoss</a:t>
            </a:r>
            <a:r>
              <a:rPr lang="en-US" sz="1050" dirty="0">
                <a:latin typeface="Calibri" panose="020F0502020204030204" pitchFamily="34" charset="0"/>
                <a:ea typeface="Calibri" panose="020F0502020204030204" pitchFamily="34" charset="0"/>
                <a:cs typeface="Times New Roman" panose="02020603050405020304" pitchFamily="18" charset="0"/>
              </a:rPr>
              <a:t> (8,000 inhabitants) in about 15 km distance from the June 21st event </a:t>
            </a:r>
            <a:r>
              <a:rPr lang="en-US" sz="1050" dirty="0" err="1">
                <a:latin typeface="Calibri" panose="020F0502020204030204" pitchFamily="34" charset="0"/>
                <a:ea typeface="Calibri" panose="020F0502020204030204" pitchFamily="34" charset="0"/>
                <a:cs typeface="Times New Roman" panose="02020603050405020304" pitchFamily="18" charset="0"/>
              </a:rPr>
              <a:t>epicentre</a:t>
            </a:r>
            <a:r>
              <a:rPr lang="en-US" sz="1050" dirty="0">
                <a:latin typeface="Calibri" panose="020F0502020204030204" pitchFamily="34" charset="0"/>
                <a:ea typeface="Calibri" panose="020F0502020204030204" pitchFamily="34" charset="0"/>
                <a:cs typeface="Times New Roman" panose="02020603050405020304" pitchFamily="18" charset="0"/>
              </a:rPr>
              <a:t>. Despite the significant earthquake intensity no residential buildings collapsed. </a:t>
            </a:r>
            <a:r>
              <a:rPr lang="en-US" sz="1050" dirty="0" smtClean="0">
                <a:latin typeface="Calibri" panose="020F0502020204030204" pitchFamily="34" charset="0"/>
                <a:ea typeface="Calibri" panose="020F0502020204030204" pitchFamily="34" charset="0"/>
                <a:cs typeface="Times New Roman" panose="02020603050405020304" pitchFamily="18" charset="0"/>
              </a:rPr>
              <a:t>Only </a:t>
            </a:r>
            <a:r>
              <a:rPr lang="en-US" sz="1050" dirty="0">
                <a:latin typeface="Calibri" panose="020F0502020204030204" pitchFamily="34" charset="0"/>
                <a:ea typeface="Calibri" panose="020F0502020204030204" pitchFamily="34" charset="0"/>
                <a:cs typeface="Times New Roman" panose="02020603050405020304" pitchFamily="18" charset="0"/>
              </a:rPr>
              <a:t>very few (less than 5) farm buildings but a considerable number of houses were damaged. However, claims following the </a:t>
            </a:r>
            <a:r>
              <a:rPr lang="en-US" sz="1050" dirty="0" smtClean="0">
                <a:latin typeface="Calibri" panose="020F0502020204030204" pitchFamily="34" charset="0"/>
                <a:ea typeface="Calibri" panose="020F0502020204030204" pitchFamily="34" charset="0"/>
                <a:cs typeface="Times New Roman" panose="02020603050405020304" pitchFamily="18" charset="0"/>
              </a:rPr>
              <a:t>2 earthquakes </a:t>
            </a:r>
            <a:r>
              <a:rPr lang="en-US" sz="1050" dirty="0">
                <a:latin typeface="Calibri" panose="020F0502020204030204" pitchFamily="34" charset="0"/>
                <a:ea typeface="Calibri" panose="020F0502020204030204" pitchFamily="34" charset="0"/>
                <a:cs typeface="Times New Roman" panose="02020603050405020304" pitchFamily="18" charset="0"/>
              </a:rPr>
              <a:t>in 2000 did not exhaust </a:t>
            </a:r>
            <a:r>
              <a:rPr lang="en-US" sz="1050" dirty="0" smtClean="0">
                <a:latin typeface="Calibri" panose="020F0502020204030204" pitchFamily="34" charset="0"/>
                <a:ea typeface="Calibri" panose="020F0502020204030204" pitchFamily="34" charset="0"/>
                <a:cs typeface="Times New Roman" panose="02020603050405020304" pitchFamily="18" charset="0"/>
              </a:rPr>
              <a:t>ICI’s </a:t>
            </a:r>
            <a:r>
              <a:rPr lang="en-US" sz="1050" dirty="0">
                <a:latin typeface="Calibri" panose="020F0502020204030204" pitchFamily="34" charset="0"/>
                <a:ea typeface="Calibri" panose="020F0502020204030204" pitchFamily="34" charset="0"/>
                <a:cs typeface="Times New Roman" panose="02020603050405020304" pitchFamily="18" charset="0"/>
              </a:rPr>
              <a:t>own retention.</a:t>
            </a:r>
            <a:endParaRPr lang="is-IS" sz="105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1050" b="1" dirty="0" smtClean="0">
                <a:solidFill>
                  <a:srgbClr val="005674"/>
                </a:solidFill>
              </a:rPr>
              <a:t>ICI’s only </a:t>
            </a:r>
            <a:r>
              <a:rPr lang="en-US" sz="1050" b="1" dirty="0">
                <a:solidFill>
                  <a:srgbClr val="005674"/>
                </a:solidFill>
              </a:rPr>
              <a:t>Reinsurance Loss</a:t>
            </a:r>
          </a:p>
          <a:p>
            <a:pPr algn="just">
              <a:lnSpc>
                <a:spcPct val="107000"/>
              </a:lnSpc>
            </a:pPr>
            <a:r>
              <a:rPr lang="en-GB" sz="1050" dirty="0">
                <a:latin typeface="Calibri" panose="020F0502020204030204" pitchFamily="34" charset="0"/>
                <a:ea typeface="Calibri" panose="020F0502020204030204" pitchFamily="34" charset="0"/>
                <a:cs typeface="Times New Roman" panose="02020603050405020304" pitchFamily="18" charset="0"/>
              </a:rPr>
              <a:t>In May 29th 2008 a 6.3 (Mw) earthquake shook the western part of the South Iceland Seismic Zone (SISZ). The population in the affected area is currently about 18,500 inhabitants and there are approximately 6,000 residential houses, mostly low-rise buildings. </a:t>
            </a:r>
            <a:endParaRPr lang="is-IS"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GB" sz="1050" dirty="0">
                <a:latin typeface="Calibri" panose="020F0502020204030204" pitchFamily="34" charset="0"/>
                <a:ea typeface="Calibri" panose="020F0502020204030204" pitchFamily="34" charset="0"/>
                <a:cs typeface="Times New Roman" panose="02020603050405020304" pitchFamily="18" charset="0"/>
              </a:rPr>
              <a:t>The 2008 earthquake caused serious damage to buildings in the rural area close to the epicentre and also in the two small towns </a:t>
            </a:r>
            <a:r>
              <a:rPr lang="en-GB" sz="1050" dirty="0" err="1">
                <a:latin typeface="Calibri" panose="020F0502020204030204" pitchFamily="34" charset="0"/>
                <a:ea typeface="Calibri" panose="020F0502020204030204" pitchFamily="34" charset="0"/>
                <a:cs typeface="Times New Roman" panose="02020603050405020304" pitchFamily="18" charset="0"/>
              </a:rPr>
              <a:t>Hveragerði</a:t>
            </a:r>
            <a:r>
              <a:rPr lang="en-GB" sz="1050" dirty="0">
                <a:latin typeface="Calibri" panose="020F0502020204030204" pitchFamily="34" charset="0"/>
                <a:ea typeface="Calibri" panose="020F0502020204030204" pitchFamily="34" charset="0"/>
                <a:cs typeface="Times New Roman" panose="02020603050405020304" pitchFamily="18" charset="0"/>
              </a:rPr>
              <a:t> and </a:t>
            </a:r>
            <a:r>
              <a:rPr lang="en-GB" sz="1050" dirty="0" err="1">
                <a:latin typeface="Calibri" panose="020F0502020204030204" pitchFamily="34" charset="0"/>
                <a:ea typeface="Calibri" panose="020F0502020204030204" pitchFamily="34" charset="0"/>
                <a:cs typeface="Times New Roman" panose="02020603050405020304" pitchFamily="18" charset="0"/>
              </a:rPr>
              <a:t>Selfoss</a:t>
            </a:r>
            <a:r>
              <a:rPr lang="en-GB" sz="1050" dirty="0">
                <a:latin typeface="Calibri" panose="020F0502020204030204" pitchFamily="34" charset="0"/>
                <a:ea typeface="Calibri" panose="020F0502020204030204" pitchFamily="34" charset="0"/>
                <a:cs typeface="Times New Roman" panose="02020603050405020304" pitchFamily="18" charset="0"/>
              </a:rPr>
              <a:t>, in about </a:t>
            </a:r>
            <a:r>
              <a:rPr lang="en-GB" sz="1050" dirty="0" smtClean="0">
                <a:latin typeface="Calibri" panose="020F0502020204030204" pitchFamily="34" charset="0"/>
                <a:ea typeface="Calibri" panose="020F0502020204030204" pitchFamily="34" charset="0"/>
                <a:cs typeface="Times New Roman" panose="02020603050405020304" pitchFamily="18" charset="0"/>
              </a:rPr>
              <a:t>4 respectively </a:t>
            </a:r>
            <a:r>
              <a:rPr lang="en-GB" sz="1050" dirty="0">
                <a:latin typeface="Calibri" panose="020F0502020204030204" pitchFamily="34" charset="0"/>
                <a:ea typeface="Calibri" panose="020F0502020204030204" pitchFamily="34" charset="0"/>
                <a:cs typeface="Times New Roman" panose="02020603050405020304" pitchFamily="18" charset="0"/>
              </a:rPr>
              <a:t>7 km distance from the epicentre. Significantly less damage was observed in the small villages </a:t>
            </a:r>
            <a:r>
              <a:rPr lang="en-GB" sz="1050" dirty="0" err="1">
                <a:latin typeface="Calibri" panose="020F0502020204030204" pitchFamily="34" charset="0"/>
                <a:ea typeface="Calibri" panose="020F0502020204030204" pitchFamily="34" charset="0"/>
                <a:cs typeface="Times New Roman" panose="02020603050405020304" pitchFamily="18" charset="0"/>
              </a:rPr>
              <a:t>Eyrabakki</a:t>
            </a:r>
            <a:r>
              <a:rPr lang="en-GB" sz="1050" dirty="0">
                <a:latin typeface="Calibri" panose="020F0502020204030204" pitchFamily="34" charset="0"/>
                <a:ea typeface="Calibri" panose="020F0502020204030204" pitchFamily="34" charset="0"/>
                <a:cs typeface="Times New Roman" panose="02020603050405020304" pitchFamily="18" charset="0"/>
              </a:rPr>
              <a:t> and </a:t>
            </a:r>
            <a:r>
              <a:rPr lang="en-GB" sz="1050" dirty="0" err="1">
                <a:latin typeface="Calibri" panose="020F0502020204030204" pitchFamily="34" charset="0"/>
                <a:ea typeface="Calibri" panose="020F0502020204030204" pitchFamily="34" charset="0"/>
                <a:cs typeface="Times New Roman" panose="02020603050405020304" pitchFamily="18" charset="0"/>
              </a:rPr>
              <a:t>Stokkseyri</a:t>
            </a:r>
            <a:r>
              <a:rPr lang="en-GB" sz="1050" dirty="0">
                <a:latin typeface="Calibri" panose="020F0502020204030204" pitchFamily="34" charset="0"/>
                <a:ea typeface="Calibri" panose="020F0502020204030204" pitchFamily="34" charset="0"/>
                <a:cs typeface="Times New Roman" panose="02020603050405020304" pitchFamily="18" charset="0"/>
              </a:rPr>
              <a:t> and in the rural area in  further distance from the epicentre. </a:t>
            </a:r>
            <a:endParaRPr lang="is-IS"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050" dirty="0">
                <a:latin typeface="Calibri" panose="020F0502020204030204" pitchFamily="34" charset="0"/>
                <a:ea typeface="Calibri" panose="020F0502020204030204" pitchFamily="34" charset="0"/>
                <a:cs typeface="Times New Roman" panose="02020603050405020304" pitchFamily="18" charset="0"/>
              </a:rPr>
              <a:t>The total paid out loss in the 2008 earthquake </a:t>
            </a:r>
            <a:r>
              <a:rPr lang="en-GB" sz="1050" dirty="0" smtClean="0">
                <a:latin typeface="Calibri" panose="020F0502020204030204" pitchFamily="34" charset="0"/>
                <a:ea typeface="Calibri" panose="020F0502020204030204" pitchFamily="34" charset="0"/>
                <a:cs typeface="Times New Roman" panose="02020603050405020304" pitchFamily="18" charset="0"/>
              </a:rPr>
              <a:t>as </a:t>
            </a:r>
            <a:r>
              <a:rPr lang="en-GB" sz="1050" dirty="0">
                <a:latin typeface="Calibri" panose="020F0502020204030204" pitchFamily="34" charset="0"/>
                <a:ea typeface="Calibri" panose="020F0502020204030204" pitchFamily="34" charset="0"/>
                <a:cs typeface="Times New Roman" panose="02020603050405020304" pitchFamily="18" charset="0"/>
              </a:rPr>
              <a:t>at August 2017 ISK 9.95 billion with  nearly 5,000 claims.  The ICI reinsurance </a:t>
            </a:r>
            <a:r>
              <a:rPr lang="en-GB" sz="1050" dirty="0" smtClean="0">
                <a:latin typeface="Calibri" panose="020F0502020204030204" pitchFamily="34" charset="0"/>
                <a:ea typeface="Calibri" panose="020F0502020204030204" pitchFamily="34" charset="0"/>
                <a:cs typeface="Times New Roman" panose="02020603050405020304" pitchFamily="18" charset="0"/>
              </a:rPr>
              <a:t>retention </a:t>
            </a:r>
            <a:r>
              <a:rPr lang="en-GB" sz="1050" dirty="0">
                <a:latin typeface="Calibri" panose="020F0502020204030204" pitchFamily="34" charset="0"/>
                <a:ea typeface="Calibri" panose="020F0502020204030204" pitchFamily="34" charset="0"/>
                <a:cs typeface="Times New Roman" panose="02020603050405020304" pitchFamily="18" charset="0"/>
              </a:rPr>
              <a:t>in 2008 was ISK 6.5 billion hence the reinsurance loss is ISK 3.45 billion. </a:t>
            </a:r>
            <a:r>
              <a:rPr lang="en-GB" sz="1050" dirty="0" smtClean="0">
                <a:latin typeface="Calibri" panose="020F0502020204030204" pitchFamily="34" charset="0"/>
                <a:ea typeface="Calibri" panose="020F0502020204030204" pitchFamily="34" charset="0"/>
                <a:cs typeface="Times New Roman" panose="02020603050405020304" pitchFamily="18" charset="0"/>
              </a:rPr>
              <a:t>That </a:t>
            </a:r>
            <a:r>
              <a:rPr lang="en-GB" sz="1050" dirty="0">
                <a:latin typeface="Calibri" panose="020F0502020204030204" pitchFamily="34" charset="0"/>
                <a:ea typeface="Calibri" panose="020F0502020204030204" pitchFamily="34" charset="0"/>
                <a:cs typeface="Times New Roman" panose="02020603050405020304" pitchFamily="18" charset="0"/>
              </a:rPr>
              <a:t>was </a:t>
            </a:r>
            <a:r>
              <a:rPr lang="en-GB" sz="1050" dirty="0" smtClean="0">
                <a:latin typeface="Calibri" panose="020F0502020204030204" pitchFamily="34" charset="0"/>
                <a:ea typeface="Calibri" panose="020F0502020204030204" pitchFamily="34" charset="0"/>
                <a:cs typeface="Times New Roman" panose="02020603050405020304" pitchFamily="18" charset="0"/>
              </a:rPr>
              <a:t>ICI’s </a:t>
            </a:r>
            <a:r>
              <a:rPr lang="en-GB" sz="1050" dirty="0">
                <a:latin typeface="Calibri" panose="020F0502020204030204" pitchFamily="34" charset="0"/>
                <a:ea typeface="Calibri" panose="020F0502020204030204" pitchFamily="34" charset="0"/>
                <a:cs typeface="Times New Roman" panose="02020603050405020304" pitchFamily="18" charset="0"/>
              </a:rPr>
              <a:t>only reinsurance claim since it was established in 1975. </a:t>
            </a:r>
            <a:endParaRPr lang="is-IS" sz="1050" dirty="0">
              <a:latin typeface="Calibri" panose="020F0502020204030204" pitchFamily="34" charset="0"/>
              <a:ea typeface="Calibri" panose="020F0502020204030204" pitchFamily="34" charset="0"/>
              <a:cs typeface="Times New Roman" panose="02020603050405020304" pitchFamily="18" charset="0"/>
            </a:endParaRPr>
          </a:p>
          <a:p>
            <a:pPr algn="just"/>
            <a:endParaRPr lang="en-GB" sz="1050" b="1" dirty="0"/>
          </a:p>
          <a:p>
            <a:pPr algn="just"/>
            <a:r>
              <a:rPr lang="en-GB" sz="1050" b="1" dirty="0">
                <a:solidFill>
                  <a:srgbClr val="005674"/>
                </a:solidFill>
              </a:rPr>
              <a:t>Lesson learned</a:t>
            </a:r>
            <a:endParaRPr lang="en-GB" sz="1050" dirty="0">
              <a:solidFill>
                <a:srgbClr val="005674"/>
              </a:solidFill>
            </a:endParaRPr>
          </a:p>
          <a:p>
            <a:pPr algn="just">
              <a:lnSpc>
                <a:spcPct val="107000"/>
              </a:lnSpc>
              <a:spcAft>
                <a:spcPts val="800"/>
              </a:spcAft>
            </a:pPr>
            <a:r>
              <a:rPr lang="en-GB" sz="1050" dirty="0">
                <a:latin typeface="Calibri" panose="020F0502020204030204" pitchFamily="34" charset="0"/>
                <a:ea typeface="Calibri" panose="020F0502020204030204" pitchFamily="34" charset="0"/>
                <a:cs typeface="Times New Roman" panose="02020603050405020304" pitchFamily="18" charset="0"/>
              </a:rPr>
              <a:t>Since the earthquake in May 2008 ICI has constantly worked on improvements of the most important processes. Both probabilistic and deterministic seismic risk models have been launched. A catastrophe response plan was introduced in </a:t>
            </a:r>
            <a:r>
              <a:rPr lang="en-GB" sz="1050" dirty="0" smtClean="0">
                <a:latin typeface="Calibri" panose="020F0502020204030204" pitchFamily="34" charset="0"/>
                <a:ea typeface="Calibri" panose="020F0502020204030204" pitchFamily="34" charset="0"/>
                <a:cs typeface="Times New Roman" panose="02020603050405020304" pitchFamily="18" charset="0"/>
              </a:rPr>
              <a:t>2014. Significant improvements </a:t>
            </a:r>
            <a:r>
              <a:rPr lang="en-GB" sz="1050" dirty="0">
                <a:latin typeface="Calibri" panose="020F0502020204030204" pitchFamily="34" charset="0"/>
                <a:ea typeface="Calibri" panose="020F0502020204030204" pitchFamily="34" charset="0"/>
                <a:cs typeface="Times New Roman" panose="02020603050405020304" pitchFamily="18" charset="0"/>
              </a:rPr>
              <a:t>have been made regarding quality management and the entire </a:t>
            </a:r>
            <a:r>
              <a:rPr lang="en-GB" sz="1050" dirty="0" smtClean="0">
                <a:latin typeface="Calibri" panose="020F0502020204030204" pitchFamily="34" charset="0"/>
                <a:ea typeface="Calibri" panose="020F0502020204030204" pitchFamily="34" charset="0"/>
                <a:cs typeface="Times New Roman" panose="02020603050405020304" pitchFamily="18" charset="0"/>
              </a:rPr>
              <a:t>claim </a:t>
            </a:r>
            <a:r>
              <a:rPr lang="en-GB" sz="1050" dirty="0">
                <a:latin typeface="Calibri" panose="020F0502020204030204" pitchFamily="34" charset="0"/>
                <a:ea typeface="Calibri" panose="020F0502020204030204" pitchFamily="34" charset="0"/>
                <a:cs typeface="Times New Roman" panose="02020603050405020304" pitchFamily="18" charset="0"/>
              </a:rPr>
              <a:t>management process.</a:t>
            </a:r>
            <a:endParaRPr lang="is-IS"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p:cNvSpPr txBox="1"/>
          <p:nvPr/>
        </p:nvSpPr>
        <p:spPr>
          <a:xfrm>
            <a:off x="5778126" y="1796760"/>
            <a:ext cx="2983548" cy="761747"/>
          </a:xfrm>
          <a:prstGeom prst="rect">
            <a:avLst/>
          </a:prstGeom>
          <a:noFill/>
        </p:spPr>
        <p:txBody>
          <a:bodyPr wrap="square" rtlCol="0">
            <a:spAutoFit/>
          </a:bodyPr>
          <a:lstStyle/>
          <a:p>
            <a:endParaRPr lang="en-GB" sz="1050" dirty="0" smtClean="0"/>
          </a:p>
          <a:p>
            <a:pPr algn="just"/>
            <a:endParaRPr lang="en-GB" sz="1050" dirty="0" smtClean="0"/>
          </a:p>
          <a:p>
            <a:pPr algn="just"/>
            <a:endParaRPr lang="is-IS" sz="1050" dirty="0" smtClean="0"/>
          </a:p>
          <a:p>
            <a:pPr algn="just"/>
            <a:endParaRPr lang="is-IS" sz="1200" dirty="0"/>
          </a:p>
        </p:txBody>
      </p:sp>
      <p:grpSp>
        <p:nvGrpSpPr>
          <p:cNvPr id="6" name="Group 5"/>
          <p:cNvGrpSpPr/>
          <p:nvPr/>
        </p:nvGrpSpPr>
        <p:grpSpPr>
          <a:xfrm>
            <a:off x="1068189" y="1953606"/>
            <a:ext cx="731775" cy="703905"/>
            <a:chOff x="1043901" y="1510883"/>
            <a:chExt cx="719136" cy="658113"/>
          </a:xfrm>
        </p:grpSpPr>
        <p:sp>
          <p:nvSpPr>
            <p:cNvPr id="21" name="Oval 20"/>
            <p:cNvSpPr/>
            <p:nvPr/>
          </p:nvSpPr>
          <p:spPr>
            <a:xfrm>
              <a:off x="1043901" y="1510883"/>
              <a:ext cx="719136" cy="658113"/>
            </a:xfrm>
            <a:prstGeom prst="ellipse">
              <a:avLst/>
            </a:prstGeom>
            <a:noFill/>
            <a:ln w="222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2" name="Picture 1"/>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57757" y="1552402"/>
              <a:ext cx="676249" cy="559230"/>
            </a:xfrm>
            <a:prstGeom prst="rect">
              <a:avLst/>
            </a:prstGeom>
          </p:spPr>
        </p:pic>
      </p:grpSp>
      <p:sp>
        <p:nvSpPr>
          <p:cNvPr id="3" name="TextBox 2"/>
          <p:cNvSpPr txBox="1"/>
          <p:nvPr/>
        </p:nvSpPr>
        <p:spPr>
          <a:xfrm>
            <a:off x="1057757" y="9118600"/>
            <a:ext cx="4720369" cy="523220"/>
          </a:xfrm>
          <a:prstGeom prst="rect">
            <a:avLst/>
          </a:prstGeom>
          <a:noFill/>
        </p:spPr>
        <p:txBody>
          <a:bodyPr wrap="square" rtlCol="0">
            <a:spAutoFit/>
          </a:bodyPr>
          <a:lstStyle/>
          <a:p>
            <a:r>
              <a:rPr lang="is-IS" sz="1050" dirty="0" smtClean="0">
                <a:solidFill>
                  <a:schemeClr val="tx1">
                    <a:lumMod val="50000"/>
                    <a:lumOff val="50000"/>
                  </a:schemeClr>
                </a:solidFill>
              </a:rPr>
              <a:t>Values </a:t>
            </a:r>
            <a:r>
              <a:rPr lang="is-IS" sz="1050" dirty="0">
                <a:solidFill>
                  <a:schemeClr val="tx1">
                    <a:lumMod val="50000"/>
                    <a:lumOff val="50000"/>
                  </a:schemeClr>
                </a:solidFill>
              </a:rPr>
              <a:t>are not indexed </a:t>
            </a:r>
          </a:p>
          <a:p>
            <a:r>
              <a:rPr lang="is-IS" sz="1050" dirty="0" smtClean="0">
                <a:solidFill>
                  <a:schemeClr val="tx1">
                    <a:lumMod val="50000"/>
                    <a:lumOff val="50000"/>
                  </a:schemeClr>
                </a:solidFill>
              </a:rPr>
              <a:t>* </a:t>
            </a:r>
            <a:r>
              <a:rPr lang="is-IS" sz="1050" dirty="0">
                <a:solidFill>
                  <a:schemeClr val="tx1">
                    <a:lumMod val="50000"/>
                    <a:lumOff val="50000"/>
                  </a:schemeClr>
                </a:solidFill>
              </a:rPr>
              <a:t>As at August 2017</a:t>
            </a:r>
            <a:endParaRPr lang="is-IS" sz="1050" baseline="30000" dirty="0">
              <a:solidFill>
                <a:schemeClr val="tx1">
                  <a:lumMod val="50000"/>
                  <a:lumOff val="50000"/>
                </a:schemeClr>
              </a:solidFill>
            </a:endParaRPr>
          </a:p>
          <a:p>
            <a:endParaRPr lang="is-IS" sz="1050" baseline="30000" dirty="0">
              <a:solidFill>
                <a:schemeClr val="tx1">
                  <a:lumMod val="50000"/>
                  <a:lumOff val="50000"/>
                </a:schemeClr>
              </a:solidFill>
            </a:endParaRPr>
          </a:p>
        </p:txBody>
      </p:sp>
      <p:sp>
        <p:nvSpPr>
          <p:cNvPr id="5" name="TextBox 4"/>
          <p:cNvSpPr txBox="1"/>
          <p:nvPr/>
        </p:nvSpPr>
        <p:spPr>
          <a:xfrm>
            <a:off x="6308777" y="1983508"/>
            <a:ext cx="2382786" cy="253916"/>
          </a:xfrm>
          <a:prstGeom prst="rect">
            <a:avLst/>
          </a:prstGeom>
          <a:noFill/>
        </p:spPr>
        <p:txBody>
          <a:bodyPr wrap="square" rtlCol="0">
            <a:spAutoFit/>
          </a:bodyPr>
          <a:lstStyle/>
          <a:p>
            <a:pPr algn="ctr"/>
            <a:r>
              <a:rPr lang="is-IS" sz="1050" b="1" dirty="0" smtClean="0">
                <a:solidFill>
                  <a:srgbClr val="005674"/>
                </a:solidFill>
              </a:rPr>
              <a:t>Ultimate Net Loss</a:t>
            </a:r>
            <a:endParaRPr lang="is-IS" sz="1050" b="1" dirty="0">
              <a:solidFill>
                <a:srgbClr val="005674"/>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472327195"/>
              </p:ext>
            </p:extLst>
          </p:nvPr>
        </p:nvGraphicFramePr>
        <p:xfrm>
          <a:off x="1082288" y="7652942"/>
          <a:ext cx="7253799" cy="1016368"/>
        </p:xfrm>
        <a:graphic>
          <a:graphicData uri="http://schemas.openxmlformats.org/drawingml/2006/table">
            <a:tbl>
              <a:tblPr firstRow="1" firstCol="1">
                <a:tableStyleId>{5C22544A-7EE6-4342-B048-85BDC9FD1C3A}</a:tableStyleId>
              </a:tblPr>
              <a:tblGrid>
                <a:gridCol w="1035826">
                  <a:extLst>
                    <a:ext uri="{9D8B030D-6E8A-4147-A177-3AD203B41FA5}">
                      <a16:colId xmlns:a16="http://schemas.microsoft.com/office/drawing/2014/main" val="3184424605"/>
                    </a:ext>
                  </a:extLst>
                </a:gridCol>
                <a:gridCol w="645384">
                  <a:extLst>
                    <a:ext uri="{9D8B030D-6E8A-4147-A177-3AD203B41FA5}">
                      <a16:colId xmlns:a16="http://schemas.microsoft.com/office/drawing/2014/main" val="2912294142"/>
                    </a:ext>
                  </a:extLst>
                </a:gridCol>
                <a:gridCol w="645665">
                  <a:extLst>
                    <a:ext uri="{9D8B030D-6E8A-4147-A177-3AD203B41FA5}">
                      <a16:colId xmlns:a16="http://schemas.microsoft.com/office/drawing/2014/main" val="3076833418"/>
                    </a:ext>
                  </a:extLst>
                </a:gridCol>
                <a:gridCol w="566198">
                  <a:extLst>
                    <a:ext uri="{9D8B030D-6E8A-4147-A177-3AD203B41FA5}">
                      <a16:colId xmlns:a16="http://schemas.microsoft.com/office/drawing/2014/main" val="3150651266"/>
                    </a:ext>
                  </a:extLst>
                </a:gridCol>
                <a:gridCol w="566198">
                  <a:extLst>
                    <a:ext uri="{9D8B030D-6E8A-4147-A177-3AD203B41FA5}">
                      <a16:colId xmlns:a16="http://schemas.microsoft.com/office/drawing/2014/main" val="1948508522"/>
                    </a:ext>
                  </a:extLst>
                </a:gridCol>
                <a:gridCol w="566198">
                  <a:extLst>
                    <a:ext uri="{9D8B030D-6E8A-4147-A177-3AD203B41FA5}">
                      <a16:colId xmlns:a16="http://schemas.microsoft.com/office/drawing/2014/main" val="3951310887"/>
                    </a:ext>
                  </a:extLst>
                </a:gridCol>
                <a:gridCol w="516533">
                  <a:extLst>
                    <a:ext uri="{9D8B030D-6E8A-4147-A177-3AD203B41FA5}">
                      <a16:colId xmlns:a16="http://schemas.microsoft.com/office/drawing/2014/main" val="2892718715"/>
                    </a:ext>
                  </a:extLst>
                </a:gridCol>
                <a:gridCol w="516533">
                  <a:extLst>
                    <a:ext uri="{9D8B030D-6E8A-4147-A177-3AD203B41FA5}">
                      <a16:colId xmlns:a16="http://schemas.microsoft.com/office/drawing/2014/main" val="785252161"/>
                    </a:ext>
                  </a:extLst>
                </a:gridCol>
                <a:gridCol w="516533">
                  <a:extLst>
                    <a:ext uri="{9D8B030D-6E8A-4147-A177-3AD203B41FA5}">
                      <a16:colId xmlns:a16="http://schemas.microsoft.com/office/drawing/2014/main" val="2050653568"/>
                    </a:ext>
                  </a:extLst>
                </a:gridCol>
                <a:gridCol w="516533">
                  <a:extLst>
                    <a:ext uri="{9D8B030D-6E8A-4147-A177-3AD203B41FA5}">
                      <a16:colId xmlns:a16="http://schemas.microsoft.com/office/drawing/2014/main" val="2175266293"/>
                    </a:ext>
                  </a:extLst>
                </a:gridCol>
                <a:gridCol w="516533">
                  <a:extLst>
                    <a:ext uri="{9D8B030D-6E8A-4147-A177-3AD203B41FA5}">
                      <a16:colId xmlns:a16="http://schemas.microsoft.com/office/drawing/2014/main" val="3572284356"/>
                    </a:ext>
                  </a:extLst>
                </a:gridCol>
                <a:gridCol w="645665">
                  <a:extLst>
                    <a:ext uri="{9D8B030D-6E8A-4147-A177-3AD203B41FA5}">
                      <a16:colId xmlns:a16="http://schemas.microsoft.com/office/drawing/2014/main" val="3193850269"/>
                    </a:ext>
                  </a:extLst>
                </a:gridCol>
              </a:tblGrid>
              <a:tr h="284238">
                <a:tc>
                  <a:txBody>
                    <a:bodyPr/>
                    <a:lstStyle/>
                    <a:p>
                      <a:pPr algn="l" fontAlgn="b"/>
                      <a:endParaRPr lang="is-IS" sz="900" b="0" i="0" u="none" strike="noStrike" dirty="0">
                        <a:solidFill>
                          <a:srgbClr val="000000"/>
                        </a:solidFill>
                        <a:effectLst/>
                        <a:latin typeface="Calibri Light" panose="020F0302020204030204" pitchFamily="34" charset="0"/>
                      </a:endParaRPr>
                    </a:p>
                  </a:txBody>
                  <a:tcPr marL="8613" marR="8613" marT="8613" marB="0" anchor="b">
                    <a:solidFill>
                      <a:srgbClr val="006B92"/>
                    </a:solidFill>
                  </a:tcPr>
                </a:tc>
                <a:tc>
                  <a:txBody>
                    <a:bodyPr/>
                    <a:lstStyle/>
                    <a:p>
                      <a:pPr algn="ctr" fontAlgn="b"/>
                      <a:r>
                        <a:rPr lang="is-IS" sz="900" b="1" u="none" strike="noStrike" dirty="0" smtClean="0">
                          <a:solidFill>
                            <a:schemeClr val="bg1"/>
                          </a:solidFill>
                          <a:effectLst/>
                        </a:rPr>
                        <a:t>2008</a:t>
                      </a:r>
                      <a:endParaRPr lang="is-IS" sz="900" b="1" i="0" u="none" strike="noStrike" dirty="0">
                        <a:solidFill>
                          <a:schemeClr val="bg1"/>
                        </a:solidFill>
                        <a:effectLst/>
                        <a:latin typeface="Calibri Light" panose="020F0302020204030204" pitchFamily="34" charset="0"/>
                      </a:endParaRPr>
                    </a:p>
                  </a:txBody>
                  <a:tcPr marL="8613" marR="8613" marT="8613" marB="0" anchor="b">
                    <a:solidFill>
                      <a:srgbClr val="006B92"/>
                    </a:solidFill>
                  </a:tcPr>
                </a:tc>
                <a:tc>
                  <a:txBody>
                    <a:bodyPr/>
                    <a:lstStyle/>
                    <a:p>
                      <a:pPr algn="ctr" fontAlgn="b"/>
                      <a:r>
                        <a:rPr lang="is-IS" sz="900" b="1" u="none" strike="noStrike" dirty="0" smtClean="0">
                          <a:solidFill>
                            <a:schemeClr val="bg1"/>
                          </a:solidFill>
                          <a:effectLst/>
                        </a:rPr>
                        <a:t>2009</a:t>
                      </a:r>
                      <a:endParaRPr lang="is-IS" sz="900" b="1" i="0" u="none" strike="noStrike" dirty="0">
                        <a:solidFill>
                          <a:schemeClr val="bg1"/>
                        </a:solidFill>
                        <a:effectLst/>
                        <a:latin typeface="Calibri Light" panose="020F0302020204030204" pitchFamily="34" charset="0"/>
                      </a:endParaRPr>
                    </a:p>
                  </a:txBody>
                  <a:tcPr marL="8613" marR="8613" marT="8613" marB="0" anchor="b">
                    <a:solidFill>
                      <a:srgbClr val="006B92"/>
                    </a:solidFill>
                  </a:tcPr>
                </a:tc>
                <a:tc>
                  <a:txBody>
                    <a:bodyPr/>
                    <a:lstStyle/>
                    <a:p>
                      <a:pPr algn="ctr" fontAlgn="b"/>
                      <a:r>
                        <a:rPr lang="is-IS" sz="900" b="1" u="none" strike="noStrike" dirty="0" smtClean="0">
                          <a:solidFill>
                            <a:schemeClr val="bg1"/>
                          </a:solidFill>
                          <a:effectLst/>
                        </a:rPr>
                        <a:t>2010</a:t>
                      </a:r>
                      <a:endParaRPr lang="is-IS" sz="900" b="1" i="0" u="none" strike="noStrike" dirty="0">
                        <a:solidFill>
                          <a:schemeClr val="bg1"/>
                        </a:solidFill>
                        <a:effectLst/>
                        <a:latin typeface="Calibri Light" panose="020F0302020204030204" pitchFamily="34" charset="0"/>
                      </a:endParaRPr>
                    </a:p>
                  </a:txBody>
                  <a:tcPr marL="8613" marR="8613" marT="8613" marB="0" anchor="b">
                    <a:solidFill>
                      <a:srgbClr val="006B92"/>
                    </a:solidFill>
                  </a:tcPr>
                </a:tc>
                <a:tc>
                  <a:txBody>
                    <a:bodyPr/>
                    <a:lstStyle/>
                    <a:p>
                      <a:pPr algn="ctr" fontAlgn="b"/>
                      <a:r>
                        <a:rPr lang="is-IS" sz="900" b="1" u="none" strike="noStrike" dirty="0" smtClean="0">
                          <a:solidFill>
                            <a:schemeClr val="bg1"/>
                          </a:solidFill>
                          <a:effectLst/>
                        </a:rPr>
                        <a:t>2011</a:t>
                      </a:r>
                      <a:endParaRPr lang="is-IS" sz="900" b="1" i="0" u="none" strike="noStrike" dirty="0">
                        <a:solidFill>
                          <a:schemeClr val="bg1"/>
                        </a:solidFill>
                        <a:effectLst/>
                        <a:latin typeface="Calibri Light" panose="020F0302020204030204" pitchFamily="34" charset="0"/>
                      </a:endParaRPr>
                    </a:p>
                  </a:txBody>
                  <a:tcPr marL="8613" marR="8613" marT="8613" marB="0" anchor="b">
                    <a:solidFill>
                      <a:srgbClr val="006B92"/>
                    </a:solidFill>
                  </a:tcPr>
                </a:tc>
                <a:tc>
                  <a:txBody>
                    <a:bodyPr/>
                    <a:lstStyle/>
                    <a:p>
                      <a:pPr algn="ctr" fontAlgn="b"/>
                      <a:r>
                        <a:rPr lang="is-IS" sz="900" b="1" u="none" strike="noStrike" dirty="0" smtClean="0">
                          <a:solidFill>
                            <a:schemeClr val="bg1"/>
                          </a:solidFill>
                          <a:effectLst/>
                        </a:rPr>
                        <a:t>2012</a:t>
                      </a:r>
                      <a:endParaRPr lang="is-IS" sz="900" b="1" i="0" u="none" strike="noStrike" dirty="0">
                        <a:solidFill>
                          <a:schemeClr val="bg1"/>
                        </a:solidFill>
                        <a:effectLst/>
                        <a:latin typeface="Calibri Light" panose="020F0302020204030204" pitchFamily="34" charset="0"/>
                      </a:endParaRPr>
                    </a:p>
                  </a:txBody>
                  <a:tcPr marL="8613" marR="8613" marT="8613" marB="0" anchor="b">
                    <a:solidFill>
                      <a:srgbClr val="006B92"/>
                    </a:solidFill>
                  </a:tcPr>
                </a:tc>
                <a:tc>
                  <a:txBody>
                    <a:bodyPr/>
                    <a:lstStyle/>
                    <a:p>
                      <a:pPr algn="ctr" fontAlgn="b"/>
                      <a:r>
                        <a:rPr lang="is-IS" sz="900" b="1" u="none" strike="noStrike" dirty="0" smtClean="0">
                          <a:solidFill>
                            <a:schemeClr val="bg1"/>
                          </a:solidFill>
                          <a:effectLst/>
                        </a:rPr>
                        <a:t>2013</a:t>
                      </a:r>
                      <a:endParaRPr lang="is-IS" sz="900" b="1" i="0" u="none" strike="noStrike" dirty="0">
                        <a:solidFill>
                          <a:schemeClr val="bg1"/>
                        </a:solidFill>
                        <a:effectLst/>
                        <a:latin typeface="Calibri Light" panose="020F0302020204030204" pitchFamily="34" charset="0"/>
                      </a:endParaRPr>
                    </a:p>
                  </a:txBody>
                  <a:tcPr marL="8613" marR="8613" marT="8613" marB="0" anchor="b">
                    <a:solidFill>
                      <a:srgbClr val="006B92"/>
                    </a:solidFill>
                  </a:tcPr>
                </a:tc>
                <a:tc>
                  <a:txBody>
                    <a:bodyPr/>
                    <a:lstStyle/>
                    <a:p>
                      <a:pPr algn="ctr" fontAlgn="b"/>
                      <a:r>
                        <a:rPr lang="is-IS" sz="900" b="1" u="none" strike="noStrike" dirty="0" smtClean="0">
                          <a:solidFill>
                            <a:schemeClr val="bg1"/>
                          </a:solidFill>
                          <a:effectLst/>
                        </a:rPr>
                        <a:t>2014</a:t>
                      </a:r>
                      <a:endParaRPr lang="is-IS" sz="900" b="1" i="0" u="none" strike="noStrike" dirty="0">
                        <a:solidFill>
                          <a:schemeClr val="bg1"/>
                        </a:solidFill>
                        <a:effectLst/>
                        <a:latin typeface="Calibri Light" panose="020F0302020204030204" pitchFamily="34" charset="0"/>
                      </a:endParaRPr>
                    </a:p>
                  </a:txBody>
                  <a:tcPr marL="8613" marR="8613" marT="8613" marB="0" anchor="b">
                    <a:solidFill>
                      <a:srgbClr val="006B92"/>
                    </a:solidFill>
                  </a:tcPr>
                </a:tc>
                <a:tc>
                  <a:txBody>
                    <a:bodyPr/>
                    <a:lstStyle/>
                    <a:p>
                      <a:pPr algn="ctr" fontAlgn="b"/>
                      <a:r>
                        <a:rPr lang="is-IS" sz="900" b="1" u="none" strike="noStrike" dirty="0" smtClean="0">
                          <a:solidFill>
                            <a:schemeClr val="bg1"/>
                          </a:solidFill>
                          <a:effectLst/>
                        </a:rPr>
                        <a:t>2015</a:t>
                      </a:r>
                      <a:endParaRPr lang="is-IS" sz="900" b="1" i="0" u="none" strike="noStrike" dirty="0">
                        <a:solidFill>
                          <a:schemeClr val="bg1"/>
                        </a:solidFill>
                        <a:effectLst/>
                        <a:latin typeface="Calibri Light" panose="020F0302020204030204" pitchFamily="34" charset="0"/>
                      </a:endParaRPr>
                    </a:p>
                  </a:txBody>
                  <a:tcPr marL="8613" marR="8613" marT="8613" marB="0" anchor="b">
                    <a:solidFill>
                      <a:srgbClr val="006B92"/>
                    </a:solidFill>
                  </a:tcPr>
                </a:tc>
                <a:tc>
                  <a:txBody>
                    <a:bodyPr/>
                    <a:lstStyle/>
                    <a:p>
                      <a:pPr algn="ctr" fontAlgn="b"/>
                      <a:r>
                        <a:rPr lang="is-IS" sz="900" b="1" u="none" strike="noStrike" dirty="0" smtClean="0">
                          <a:solidFill>
                            <a:schemeClr val="bg1"/>
                          </a:solidFill>
                          <a:effectLst/>
                        </a:rPr>
                        <a:t>2016</a:t>
                      </a:r>
                      <a:endParaRPr lang="is-IS" sz="900" b="1" i="0" u="none" strike="noStrike" dirty="0">
                        <a:solidFill>
                          <a:schemeClr val="bg1"/>
                        </a:solidFill>
                        <a:effectLst/>
                        <a:latin typeface="Calibri Light" panose="020F0302020204030204" pitchFamily="34" charset="0"/>
                      </a:endParaRPr>
                    </a:p>
                  </a:txBody>
                  <a:tcPr marL="8613" marR="8613" marT="8613" marB="0" anchor="b">
                    <a:solidFill>
                      <a:srgbClr val="006B92"/>
                    </a:solidFill>
                  </a:tcPr>
                </a:tc>
                <a:tc>
                  <a:txBody>
                    <a:bodyPr/>
                    <a:lstStyle/>
                    <a:p>
                      <a:pPr algn="ctr" fontAlgn="b"/>
                      <a:r>
                        <a:rPr lang="is-IS" sz="900" b="1" u="none" strike="noStrike" dirty="0" smtClean="0">
                          <a:solidFill>
                            <a:schemeClr val="bg1"/>
                          </a:solidFill>
                          <a:effectLst/>
                        </a:rPr>
                        <a:t>2017</a:t>
                      </a:r>
                      <a:r>
                        <a:rPr lang="is-IS" sz="900" b="1" u="none" strike="noStrike" baseline="30000" dirty="0" smtClean="0">
                          <a:solidFill>
                            <a:schemeClr val="bg1"/>
                          </a:solidFill>
                          <a:effectLst/>
                        </a:rPr>
                        <a:t>*</a:t>
                      </a:r>
                      <a:endParaRPr lang="is-IS" sz="900" b="1" i="0" u="none" strike="noStrike" baseline="30000" dirty="0">
                        <a:solidFill>
                          <a:schemeClr val="bg1"/>
                        </a:solidFill>
                        <a:effectLst/>
                        <a:latin typeface="Calibri Light" panose="020F0302020204030204" pitchFamily="34" charset="0"/>
                      </a:endParaRPr>
                    </a:p>
                  </a:txBody>
                  <a:tcPr marL="8613" marR="8613" marT="8613" marB="0" anchor="b">
                    <a:solidFill>
                      <a:srgbClr val="006B92"/>
                    </a:solidFill>
                  </a:tcPr>
                </a:tc>
                <a:tc>
                  <a:txBody>
                    <a:bodyPr/>
                    <a:lstStyle/>
                    <a:p>
                      <a:pPr algn="ctr" fontAlgn="b"/>
                      <a:r>
                        <a:rPr lang="is-IS" sz="900" b="1" u="none" strike="noStrike" dirty="0">
                          <a:solidFill>
                            <a:schemeClr val="bg1"/>
                          </a:solidFill>
                          <a:effectLst/>
                        </a:rPr>
                        <a:t>Total</a:t>
                      </a:r>
                      <a:endParaRPr lang="is-IS" sz="900" b="1" i="0" u="none" strike="noStrike" dirty="0">
                        <a:solidFill>
                          <a:schemeClr val="bg1"/>
                        </a:solidFill>
                        <a:effectLst/>
                        <a:latin typeface="Calibri Light" panose="020F0302020204030204" pitchFamily="34" charset="0"/>
                      </a:endParaRPr>
                    </a:p>
                  </a:txBody>
                  <a:tcPr marL="8613" marR="8613" marT="8613" marB="0" anchor="b">
                    <a:solidFill>
                      <a:srgbClr val="006B92"/>
                    </a:solidFill>
                  </a:tcPr>
                </a:tc>
                <a:extLst>
                  <a:ext uri="{0D108BD9-81ED-4DB2-BD59-A6C34878D82A}">
                    <a16:rowId xmlns:a16="http://schemas.microsoft.com/office/drawing/2014/main" val="2219965551"/>
                  </a:ext>
                </a:extLst>
              </a:tr>
              <a:tr h="146426">
                <a:tc>
                  <a:txBody>
                    <a:bodyPr/>
                    <a:lstStyle/>
                    <a:p>
                      <a:pPr algn="l" fontAlgn="b"/>
                      <a:r>
                        <a:rPr lang="is-IS" sz="900" u="none" strike="noStrike" dirty="0">
                          <a:effectLst/>
                        </a:rPr>
                        <a:t>Properties</a:t>
                      </a:r>
                      <a:endParaRPr lang="is-IS" sz="900" b="0" i="0" u="none" strike="noStrike" dirty="0">
                        <a:solidFill>
                          <a:srgbClr val="000000"/>
                        </a:solidFill>
                        <a:effectLst/>
                        <a:latin typeface="Calibri Light" panose="020F0302020204030204" pitchFamily="34" charset="0"/>
                      </a:endParaRPr>
                    </a:p>
                  </a:txBody>
                  <a:tcPr marL="8613" marR="8613" marT="8613" marB="0" anchor="b">
                    <a:solidFill>
                      <a:srgbClr val="006B92"/>
                    </a:solidFill>
                  </a:tcPr>
                </a:tc>
                <a:tc>
                  <a:txBody>
                    <a:bodyPr/>
                    <a:lstStyle/>
                    <a:p>
                      <a:pPr algn="r" fontAlgn="b"/>
                      <a:r>
                        <a:rPr lang="is-IS" sz="900" u="none" strike="noStrike" dirty="0">
                          <a:effectLst/>
                        </a:rPr>
                        <a:t>3,620</a:t>
                      </a:r>
                      <a:endParaRPr lang="is-IS" sz="900" b="0"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u="none" strike="noStrike" dirty="0">
                          <a:effectLst/>
                        </a:rPr>
                        <a:t>2,600</a:t>
                      </a:r>
                      <a:endParaRPr lang="is-IS" sz="900" b="0"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u="none" strike="noStrike" dirty="0">
                          <a:effectLst/>
                        </a:rPr>
                        <a:t>448</a:t>
                      </a:r>
                      <a:endParaRPr lang="is-IS" sz="900" b="0"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u="none" strike="noStrike" dirty="0">
                          <a:effectLst/>
                        </a:rPr>
                        <a:t>147</a:t>
                      </a:r>
                      <a:endParaRPr lang="is-IS" sz="900" b="0"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u="none" strike="noStrike" dirty="0">
                          <a:effectLst/>
                        </a:rPr>
                        <a:t>129</a:t>
                      </a:r>
                      <a:endParaRPr lang="is-IS" sz="900" b="0"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u="none" strike="noStrike" dirty="0">
                          <a:effectLst/>
                        </a:rPr>
                        <a:t>27</a:t>
                      </a:r>
                      <a:endParaRPr lang="is-IS" sz="900" b="0"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u="none" strike="noStrike" dirty="0">
                          <a:effectLst/>
                        </a:rPr>
                        <a:t>24</a:t>
                      </a:r>
                      <a:endParaRPr lang="is-IS" sz="900" b="0"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u="none" strike="noStrike" dirty="0">
                          <a:effectLst/>
                        </a:rPr>
                        <a:t>18</a:t>
                      </a:r>
                      <a:endParaRPr lang="is-IS" sz="900" b="0"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u="none" strike="noStrike" dirty="0">
                          <a:effectLst/>
                        </a:rPr>
                        <a:t>24</a:t>
                      </a:r>
                      <a:endParaRPr lang="is-IS" sz="900" b="0"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u="none" strike="noStrike" dirty="0">
                          <a:effectLst/>
                        </a:rPr>
                        <a:t>28</a:t>
                      </a:r>
                      <a:endParaRPr lang="is-IS" sz="900" b="0"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b="1" u="none" strike="noStrike" dirty="0">
                          <a:effectLst/>
                        </a:rPr>
                        <a:t>7,065</a:t>
                      </a:r>
                      <a:endParaRPr lang="is-IS" sz="900" b="1"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extLst>
                  <a:ext uri="{0D108BD9-81ED-4DB2-BD59-A6C34878D82A}">
                    <a16:rowId xmlns:a16="http://schemas.microsoft.com/office/drawing/2014/main" val="4239597420"/>
                  </a:ext>
                </a:extLst>
              </a:tr>
              <a:tr h="146426">
                <a:tc>
                  <a:txBody>
                    <a:bodyPr/>
                    <a:lstStyle/>
                    <a:p>
                      <a:pPr algn="l" fontAlgn="b"/>
                      <a:r>
                        <a:rPr lang="is-IS" sz="900" u="none" strike="noStrike" dirty="0">
                          <a:effectLst/>
                        </a:rPr>
                        <a:t>Contents</a:t>
                      </a:r>
                      <a:endParaRPr lang="is-IS" sz="900" b="0" i="0" u="none" strike="noStrike" dirty="0">
                        <a:solidFill>
                          <a:srgbClr val="000000"/>
                        </a:solidFill>
                        <a:effectLst/>
                        <a:latin typeface="Calibri Light" panose="020F0302020204030204" pitchFamily="34" charset="0"/>
                      </a:endParaRPr>
                    </a:p>
                  </a:txBody>
                  <a:tcPr marL="8613" marR="8613" marT="8613" marB="0" anchor="b">
                    <a:solidFill>
                      <a:srgbClr val="006B92"/>
                    </a:solidFill>
                  </a:tcPr>
                </a:tc>
                <a:tc>
                  <a:txBody>
                    <a:bodyPr/>
                    <a:lstStyle/>
                    <a:p>
                      <a:pPr algn="r" fontAlgn="b"/>
                      <a:r>
                        <a:rPr lang="is-IS" sz="900" u="none" strike="noStrike" dirty="0">
                          <a:effectLst/>
                        </a:rPr>
                        <a:t>943</a:t>
                      </a:r>
                      <a:endParaRPr lang="is-IS" sz="900" b="0" i="0" u="none" strike="noStrike" dirty="0">
                        <a:solidFill>
                          <a:srgbClr val="000000"/>
                        </a:solidFill>
                        <a:effectLst/>
                        <a:latin typeface="Calibri Light" panose="020F0302020204030204" pitchFamily="34" charset="0"/>
                      </a:endParaRPr>
                    </a:p>
                  </a:txBody>
                  <a:tcPr marL="8613" marR="8613" marT="8613" marB="0" anchor="b"/>
                </a:tc>
                <a:tc>
                  <a:txBody>
                    <a:bodyPr/>
                    <a:lstStyle/>
                    <a:p>
                      <a:pPr algn="r" fontAlgn="b"/>
                      <a:r>
                        <a:rPr lang="is-IS" sz="900" u="none" strike="noStrike">
                          <a:effectLst/>
                        </a:rPr>
                        <a:t>55</a:t>
                      </a:r>
                      <a:endParaRPr lang="is-IS" sz="900" b="0" i="0" u="none" strike="noStrike">
                        <a:solidFill>
                          <a:srgbClr val="000000"/>
                        </a:solidFill>
                        <a:effectLst/>
                        <a:latin typeface="Calibri Light" panose="020F0302020204030204" pitchFamily="34" charset="0"/>
                      </a:endParaRPr>
                    </a:p>
                  </a:txBody>
                  <a:tcPr marL="8613" marR="8613" marT="8613" marB="0" anchor="b"/>
                </a:tc>
                <a:tc>
                  <a:txBody>
                    <a:bodyPr/>
                    <a:lstStyle/>
                    <a:p>
                      <a:pPr algn="r" fontAlgn="b"/>
                      <a:r>
                        <a:rPr lang="is-IS" sz="900" u="none" strike="noStrike">
                          <a:effectLst/>
                        </a:rPr>
                        <a:t>28</a:t>
                      </a:r>
                      <a:endParaRPr lang="is-IS" sz="900" b="0" i="0" u="none" strike="noStrike">
                        <a:solidFill>
                          <a:srgbClr val="000000"/>
                        </a:solidFill>
                        <a:effectLst/>
                        <a:latin typeface="Calibri Light" panose="020F0302020204030204" pitchFamily="34" charset="0"/>
                      </a:endParaRPr>
                    </a:p>
                  </a:txBody>
                  <a:tcPr marL="8613" marR="8613" marT="8613" marB="0" anchor="b"/>
                </a:tc>
                <a:tc>
                  <a:txBody>
                    <a:bodyPr/>
                    <a:lstStyle/>
                    <a:p>
                      <a:pPr algn="r" fontAlgn="b"/>
                      <a:r>
                        <a:rPr lang="is-IS" sz="900" u="none" strike="noStrike">
                          <a:effectLst/>
                        </a:rPr>
                        <a:t>2</a:t>
                      </a:r>
                      <a:endParaRPr lang="is-IS" sz="900" b="0" i="0" u="none" strike="noStrike">
                        <a:solidFill>
                          <a:srgbClr val="000000"/>
                        </a:solidFill>
                        <a:effectLst/>
                        <a:latin typeface="Calibri Light" panose="020F0302020204030204" pitchFamily="34" charset="0"/>
                      </a:endParaRPr>
                    </a:p>
                  </a:txBody>
                  <a:tcPr marL="8613" marR="8613" marT="8613" marB="0" anchor="b"/>
                </a:tc>
                <a:tc>
                  <a:txBody>
                    <a:bodyPr/>
                    <a:lstStyle/>
                    <a:p>
                      <a:pPr algn="r" fontAlgn="b"/>
                      <a:r>
                        <a:rPr lang="is-IS" sz="900" u="none" strike="noStrike">
                          <a:effectLst/>
                        </a:rPr>
                        <a:t>2</a:t>
                      </a:r>
                      <a:endParaRPr lang="is-IS" sz="900" b="0" i="0" u="none" strike="noStrike">
                        <a:solidFill>
                          <a:srgbClr val="000000"/>
                        </a:solidFill>
                        <a:effectLst/>
                        <a:latin typeface="Calibri Light" panose="020F0302020204030204" pitchFamily="34" charset="0"/>
                      </a:endParaRPr>
                    </a:p>
                  </a:txBody>
                  <a:tcPr marL="8613" marR="8613" marT="8613" marB="0" anchor="b"/>
                </a:tc>
                <a:tc>
                  <a:txBody>
                    <a:bodyPr/>
                    <a:lstStyle/>
                    <a:p>
                      <a:pPr algn="r" fontAlgn="b"/>
                      <a:r>
                        <a:rPr lang="is-IS" sz="900" u="none" strike="noStrike">
                          <a:effectLst/>
                        </a:rPr>
                        <a:t>0</a:t>
                      </a:r>
                      <a:endParaRPr lang="is-IS" sz="900" b="0" i="0" u="none" strike="noStrike">
                        <a:solidFill>
                          <a:srgbClr val="000000"/>
                        </a:solidFill>
                        <a:effectLst/>
                        <a:latin typeface="Calibri Light" panose="020F0302020204030204" pitchFamily="34" charset="0"/>
                      </a:endParaRPr>
                    </a:p>
                  </a:txBody>
                  <a:tcPr marL="8613" marR="8613" marT="8613" marB="0" anchor="b"/>
                </a:tc>
                <a:tc>
                  <a:txBody>
                    <a:bodyPr/>
                    <a:lstStyle/>
                    <a:p>
                      <a:pPr algn="r" fontAlgn="b"/>
                      <a:r>
                        <a:rPr lang="is-IS" sz="900" u="none" strike="noStrike">
                          <a:effectLst/>
                        </a:rPr>
                        <a:t>0</a:t>
                      </a:r>
                      <a:endParaRPr lang="is-IS" sz="900" b="0" i="0" u="none" strike="noStrike">
                        <a:solidFill>
                          <a:srgbClr val="000000"/>
                        </a:solidFill>
                        <a:effectLst/>
                        <a:latin typeface="Calibri Light" panose="020F0302020204030204" pitchFamily="34" charset="0"/>
                      </a:endParaRPr>
                    </a:p>
                  </a:txBody>
                  <a:tcPr marL="8613" marR="8613" marT="8613" marB="0" anchor="b"/>
                </a:tc>
                <a:tc>
                  <a:txBody>
                    <a:bodyPr/>
                    <a:lstStyle/>
                    <a:p>
                      <a:pPr algn="r" fontAlgn="b"/>
                      <a:r>
                        <a:rPr lang="is-IS" sz="900" u="none" strike="noStrike">
                          <a:effectLst/>
                        </a:rPr>
                        <a:t>0</a:t>
                      </a:r>
                      <a:endParaRPr lang="is-IS" sz="900" b="0" i="0" u="none" strike="noStrike">
                        <a:solidFill>
                          <a:srgbClr val="000000"/>
                        </a:solidFill>
                        <a:effectLst/>
                        <a:latin typeface="Calibri Light" panose="020F0302020204030204" pitchFamily="34" charset="0"/>
                      </a:endParaRPr>
                    </a:p>
                  </a:txBody>
                  <a:tcPr marL="8613" marR="8613" marT="8613" marB="0" anchor="b"/>
                </a:tc>
                <a:tc>
                  <a:txBody>
                    <a:bodyPr/>
                    <a:lstStyle/>
                    <a:p>
                      <a:pPr algn="r" fontAlgn="b"/>
                      <a:r>
                        <a:rPr lang="is-IS" sz="900" u="none" strike="noStrike" dirty="0">
                          <a:effectLst/>
                        </a:rPr>
                        <a:t>0</a:t>
                      </a:r>
                      <a:endParaRPr lang="is-IS" sz="900" b="0" i="0" u="none" strike="noStrike" dirty="0">
                        <a:solidFill>
                          <a:srgbClr val="000000"/>
                        </a:solidFill>
                        <a:effectLst/>
                        <a:latin typeface="Calibri Light" panose="020F0302020204030204" pitchFamily="34" charset="0"/>
                      </a:endParaRPr>
                    </a:p>
                  </a:txBody>
                  <a:tcPr marL="8613" marR="8613" marT="8613" marB="0" anchor="b"/>
                </a:tc>
                <a:tc>
                  <a:txBody>
                    <a:bodyPr/>
                    <a:lstStyle/>
                    <a:p>
                      <a:pPr algn="r" fontAlgn="b"/>
                      <a:r>
                        <a:rPr lang="is-IS" sz="900" u="none" strike="noStrike" dirty="0">
                          <a:effectLst/>
                        </a:rPr>
                        <a:t>0</a:t>
                      </a:r>
                      <a:endParaRPr lang="is-IS" sz="900" b="0" i="0" u="none" strike="noStrike" dirty="0">
                        <a:solidFill>
                          <a:srgbClr val="000000"/>
                        </a:solidFill>
                        <a:effectLst/>
                        <a:latin typeface="Calibri Light" panose="020F0302020204030204" pitchFamily="34" charset="0"/>
                      </a:endParaRPr>
                    </a:p>
                  </a:txBody>
                  <a:tcPr marL="8613" marR="8613" marT="8613" marB="0" anchor="b"/>
                </a:tc>
                <a:tc>
                  <a:txBody>
                    <a:bodyPr/>
                    <a:lstStyle/>
                    <a:p>
                      <a:pPr algn="r" fontAlgn="b"/>
                      <a:r>
                        <a:rPr lang="is-IS" sz="900" b="1" u="none" strike="noStrike" dirty="0">
                          <a:effectLst/>
                        </a:rPr>
                        <a:t>1,030</a:t>
                      </a:r>
                      <a:endParaRPr lang="is-IS" sz="900" b="1" i="0" u="none" strike="noStrike" dirty="0">
                        <a:solidFill>
                          <a:srgbClr val="000000"/>
                        </a:solidFill>
                        <a:effectLst/>
                        <a:latin typeface="Calibri Light" panose="020F0302020204030204" pitchFamily="34" charset="0"/>
                      </a:endParaRPr>
                    </a:p>
                  </a:txBody>
                  <a:tcPr marL="8613" marR="8613" marT="8613" marB="0" anchor="b"/>
                </a:tc>
                <a:extLst>
                  <a:ext uri="{0D108BD9-81ED-4DB2-BD59-A6C34878D82A}">
                    <a16:rowId xmlns:a16="http://schemas.microsoft.com/office/drawing/2014/main" val="1991323291"/>
                  </a:ext>
                </a:extLst>
              </a:tr>
              <a:tr h="146426">
                <a:tc>
                  <a:txBody>
                    <a:bodyPr/>
                    <a:lstStyle/>
                    <a:p>
                      <a:pPr algn="l" fontAlgn="b"/>
                      <a:r>
                        <a:rPr lang="is-IS" sz="900" u="none" strike="noStrike" dirty="0">
                          <a:effectLst/>
                        </a:rPr>
                        <a:t>Public </a:t>
                      </a:r>
                      <a:r>
                        <a:rPr lang="is-IS" sz="900" u="none" strike="noStrike" dirty="0" smtClean="0">
                          <a:effectLst/>
                        </a:rPr>
                        <a:t>Infrastr.</a:t>
                      </a:r>
                      <a:endParaRPr lang="is-IS" sz="900" b="0" i="0" u="none" strike="noStrike" dirty="0">
                        <a:solidFill>
                          <a:srgbClr val="000000"/>
                        </a:solidFill>
                        <a:effectLst/>
                        <a:latin typeface="Calibri Light" panose="020F0302020204030204" pitchFamily="34" charset="0"/>
                      </a:endParaRPr>
                    </a:p>
                  </a:txBody>
                  <a:tcPr marL="8613" marR="8613" marT="8613" marB="0" anchor="b">
                    <a:solidFill>
                      <a:srgbClr val="006B92"/>
                    </a:solidFill>
                  </a:tcPr>
                </a:tc>
                <a:tc>
                  <a:txBody>
                    <a:bodyPr/>
                    <a:lstStyle/>
                    <a:p>
                      <a:pPr algn="r" fontAlgn="b"/>
                      <a:r>
                        <a:rPr lang="is-IS" sz="900" u="none" strike="noStrike" dirty="0">
                          <a:effectLst/>
                        </a:rPr>
                        <a:t>10</a:t>
                      </a:r>
                      <a:endParaRPr lang="is-IS" sz="900" b="0"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u="none" strike="noStrike" dirty="0">
                          <a:effectLst/>
                        </a:rPr>
                        <a:t>132</a:t>
                      </a:r>
                      <a:endParaRPr lang="is-IS" sz="900" b="0"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u="none" strike="noStrike" dirty="0">
                          <a:effectLst/>
                        </a:rPr>
                        <a:t>186</a:t>
                      </a:r>
                      <a:endParaRPr lang="is-IS" sz="900" b="0"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u="none" strike="noStrike" dirty="0">
                          <a:effectLst/>
                        </a:rPr>
                        <a:t>0</a:t>
                      </a:r>
                      <a:endParaRPr lang="is-IS" sz="900" b="0"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u="none" strike="noStrike" dirty="0">
                          <a:effectLst/>
                        </a:rPr>
                        <a:t>1</a:t>
                      </a:r>
                      <a:endParaRPr lang="is-IS" sz="900" b="0"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u="none" strike="noStrike" dirty="0">
                          <a:effectLst/>
                        </a:rPr>
                        <a:t>0</a:t>
                      </a:r>
                      <a:endParaRPr lang="is-IS" sz="900" b="0"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u="none" strike="noStrike" dirty="0">
                          <a:effectLst/>
                        </a:rPr>
                        <a:t>14</a:t>
                      </a:r>
                      <a:endParaRPr lang="is-IS" sz="900" b="0"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u="none" strike="noStrike" dirty="0">
                          <a:effectLst/>
                        </a:rPr>
                        <a:t>0</a:t>
                      </a:r>
                      <a:endParaRPr lang="is-IS" sz="900" b="0"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u="none" strike="noStrike" dirty="0">
                          <a:effectLst/>
                        </a:rPr>
                        <a:t>0</a:t>
                      </a:r>
                      <a:endParaRPr lang="is-IS" sz="900" b="0"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u="none" strike="noStrike" dirty="0">
                          <a:effectLst/>
                        </a:rPr>
                        <a:t>0</a:t>
                      </a:r>
                      <a:endParaRPr lang="is-IS" sz="900" b="0"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b="1" u="none" strike="noStrike" dirty="0">
                          <a:effectLst/>
                        </a:rPr>
                        <a:t>343</a:t>
                      </a:r>
                      <a:endParaRPr lang="is-IS" sz="900" b="1"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extLst>
                  <a:ext uri="{0D108BD9-81ED-4DB2-BD59-A6C34878D82A}">
                    <a16:rowId xmlns:a16="http://schemas.microsoft.com/office/drawing/2014/main" val="3782202534"/>
                  </a:ext>
                </a:extLst>
              </a:tr>
              <a:tr h="146426">
                <a:tc>
                  <a:txBody>
                    <a:bodyPr/>
                    <a:lstStyle/>
                    <a:p>
                      <a:pPr algn="l" fontAlgn="b"/>
                      <a:r>
                        <a:rPr lang="is-IS" sz="900" u="none" strike="noStrike" dirty="0">
                          <a:effectLst/>
                        </a:rPr>
                        <a:t>Assessment cost</a:t>
                      </a:r>
                      <a:endParaRPr lang="is-IS" sz="900" b="0" i="0" u="none" strike="noStrike" dirty="0">
                        <a:solidFill>
                          <a:srgbClr val="000000"/>
                        </a:solidFill>
                        <a:effectLst/>
                        <a:latin typeface="Calibri Light" panose="020F0302020204030204" pitchFamily="34" charset="0"/>
                      </a:endParaRPr>
                    </a:p>
                  </a:txBody>
                  <a:tcPr marL="8613" marR="8613" marT="8613" marB="0" anchor="b">
                    <a:solidFill>
                      <a:srgbClr val="006B92"/>
                    </a:solidFill>
                  </a:tcPr>
                </a:tc>
                <a:tc>
                  <a:txBody>
                    <a:bodyPr/>
                    <a:lstStyle/>
                    <a:p>
                      <a:pPr algn="r" fontAlgn="b"/>
                      <a:r>
                        <a:rPr lang="is-IS" sz="900" u="none" strike="noStrike">
                          <a:effectLst/>
                        </a:rPr>
                        <a:t>588</a:t>
                      </a:r>
                      <a:endParaRPr lang="is-IS" sz="900" b="0" i="0" u="none" strike="noStrike">
                        <a:solidFill>
                          <a:srgbClr val="000000"/>
                        </a:solidFill>
                        <a:effectLst/>
                        <a:latin typeface="Calibri Light" panose="020F0302020204030204" pitchFamily="34" charset="0"/>
                      </a:endParaRPr>
                    </a:p>
                  </a:txBody>
                  <a:tcPr marL="8613" marR="8613" marT="8613" marB="0" anchor="b"/>
                </a:tc>
                <a:tc>
                  <a:txBody>
                    <a:bodyPr/>
                    <a:lstStyle/>
                    <a:p>
                      <a:pPr algn="r" fontAlgn="b"/>
                      <a:r>
                        <a:rPr lang="is-IS" sz="900" u="none" strike="noStrike">
                          <a:effectLst/>
                        </a:rPr>
                        <a:t>526</a:t>
                      </a:r>
                      <a:endParaRPr lang="is-IS" sz="900" b="0" i="0" u="none" strike="noStrike">
                        <a:solidFill>
                          <a:srgbClr val="000000"/>
                        </a:solidFill>
                        <a:effectLst/>
                        <a:latin typeface="Calibri Light" panose="020F0302020204030204" pitchFamily="34" charset="0"/>
                      </a:endParaRPr>
                    </a:p>
                  </a:txBody>
                  <a:tcPr marL="8613" marR="8613" marT="8613" marB="0" anchor="b"/>
                </a:tc>
                <a:tc>
                  <a:txBody>
                    <a:bodyPr/>
                    <a:lstStyle/>
                    <a:p>
                      <a:pPr algn="r" fontAlgn="b"/>
                      <a:r>
                        <a:rPr lang="is-IS" sz="900" u="none" strike="noStrike">
                          <a:effectLst/>
                        </a:rPr>
                        <a:t>129</a:t>
                      </a:r>
                      <a:endParaRPr lang="is-IS" sz="900" b="0" i="0" u="none" strike="noStrike">
                        <a:solidFill>
                          <a:srgbClr val="000000"/>
                        </a:solidFill>
                        <a:effectLst/>
                        <a:latin typeface="Calibri Light" panose="020F0302020204030204" pitchFamily="34" charset="0"/>
                      </a:endParaRPr>
                    </a:p>
                  </a:txBody>
                  <a:tcPr marL="8613" marR="8613" marT="8613" marB="0" anchor="b"/>
                </a:tc>
                <a:tc>
                  <a:txBody>
                    <a:bodyPr/>
                    <a:lstStyle/>
                    <a:p>
                      <a:pPr algn="r" fontAlgn="b"/>
                      <a:r>
                        <a:rPr lang="is-IS" sz="900" u="none" strike="noStrike">
                          <a:effectLst/>
                        </a:rPr>
                        <a:t>48</a:t>
                      </a:r>
                      <a:endParaRPr lang="is-IS" sz="900" b="0" i="0" u="none" strike="noStrike">
                        <a:solidFill>
                          <a:srgbClr val="000000"/>
                        </a:solidFill>
                        <a:effectLst/>
                        <a:latin typeface="Calibri Light" panose="020F0302020204030204" pitchFamily="34" charset="0"/>
                      </a:endParaRPr>
                    </a:p>
                  </a:txBody>
                  <a:tcPr marL="8613" marR="8613" marT="8613" marB="0" anchor="b"/>
                </a:tc>
                <a:tc>
                  <a:txBody>
                    <a:bodyPr/>
                    <a:lstStyle/>
                    <a:p>
                      <a:pPr algn="r" fontAlgn="b"/>
                      <a:r>
                        <a:rPr lang="is-IS" sz="900" u="none" strike="noStrike">
                          <a:effectLst/>
                        </a:rPr>
                        <a:t>60</a:t>
                      </a:r>
                      <a:endParaRPr lang="is-IS" sz="900" b="0" i="0" u="none" strike="noStrike">
                        <a:solidFill>
                          <a:srgbClr val="000000"/>
                        </a:solidFill>
                        <a:effectLst/>
                        <a:latin typeface="Calibri Light" panose="020F0302020204030204" pitchFamily="34" charset="0"/>
                      </a:endParaRPr>
                    </a:p>
                  </a:txBody>
                  <a:tcPr marL="8613" marR="8613" marT="8613" marB="0" anchor="b"/>
                </a:tc>
                <a:tc>
                  <a:txBody>
                    <a:bodyPr/>
                    <a:lstStyle/>
                    <a:p>
                      <a:pPr algn="r" fontAlgn="b"/>
                      <a:r>
                        <a:rPr lang="is-IS" sz="900" u="none" strike="noStrike">
                          <a:effectLst/>
                        </a:rPr>
                        <a:t>47</a:t>
                      </a:r>
                      <a:endParaRPr lang="is-IS" sz="900" b="0" i="0" u="none" strike="noStrike">
                        <a:solidFill>
                          <a:srgbClr val="000000"/>
                        </a:solidFill>
                        <a:effectLst/>
                        <a:latin typeface="Calibri Light" panose="020F0302020204030204" pitchFamily="34" charset="0"/>
                      </a:endParaRPr>
                    </a:p>
                  </a:txBody>
                  <a:tcPr marL="8613" marR="8613" marT="8613" marB="0" anchor="b"/>
                </a:tc>
                <a:tc>
                  <a:txBody>
                    <a:bodyPr/>
                    <a:lstStyle/>
                    <a:p>
                      <a:pPr algn="r" fontAlgn="b"/>
                      <a:r>
                        <a:rPr lang="is-IS" sz="900" u="none" strike="noStrike" dirty="0">
                          <a:effectLst/>
                        </a:rPr>
                        <a:t>44</a:t>
                      </a:r>
                      <a:endParaRPr lang="is-IS" sz="900" b="0" i="0" u="none" strike="noStrike" dirty="0">
                        <a:solidFill>
                          <a:srgbClr val="000000"/>
                        </a:solidFill>
                        <a:effectLst/>
                        <a:latin typeface="Calibri Light" panose="020F0302020204030204" pitchFamily="34" charset="0"/>
                      </a:endParaRPr>
                    </a:p>
                  </a:txBody>
                  <a:tcPr marL="8613" marR="8613" marT="8613" marB="0" anchor="b"/>
                </a:tc>
                <a:tc>
                  <a:txBody>
                    <a:bodyPr/>
                    <a:lstStyle/>
                    <a:p>
                      <a:pPr algn="r" fontAlgn="b"/>
                      <a:r>
                        <a:rPr lang="is-IS" sz="900" u="none" strike="noStrike" dirty="0">
                          <a:effectLst/>
                        </a:rPr>
                        <a:t>21</a:t>
                      </a:r>
                      <a:endParaRPr lang="is-IS" sz="900" b="0" i="0" u="none" strike="noStrike" dirty="0">
                        <a:solidFill>
                          <a:srgbClr val="000000"/>
                        </a:solidFill>
                        <a:effectLst/>
                        <a:latin typeface="Calibri Light" panose="020F0302020204030204" pitchFamily="34" charset="0"/>
                      </a:endParaRPr>
                    </a:p>
                  </a:txBody>
                  <a:tcPr marL="8613" marR="8613" marT="8613" marB="0" anchor="b"/>
                </a:tc>
                <a:tc>
                  <a:txBody>
                    <a:bodyPr/>
                    <a:lstStyle/>
                    <a:p>
                      <a:pPr algn="r" fontAlgn="b"/>
                      <a:r>
                        <a:rPr lang="is-IS" sz="900" u="none" strike="noStrike" dirty="0">
                          <a:effectLst/>
                        </a:rPr>
                        <a:t>17</a:t>
                      </a:r>
                      <a:endParaRPr lang="is-IS" sz="900" b="0" i="0" u="none" strike="noStrike" dirty="0">
                        <a:solidFill>
                          <a:srgbClr val="000000"/>
                        </a:solidFill>
                        <a:effectLst/>
                        <a:latin typeface="Calibri Light" panose="020F0302020204030204" pitchFamily="34" charset="0"/>
                      </a:endParaRPr>
                    </a:p>
                  </a:txBody>
                  <a:tcPr marL="8613" marR="8613" marT="8613" marB="0" anchor="b"/>
                </a:tc>
                <a:tc>
                  <a:txBody>
                    <a:bodyPr/>
                    <a:lstStyle/>
                    <a:p>
                      <a:pPr algn="r" fontAlgn="b"/>
                      <a:r>
                        <a:rPr lang="is-IS" sz="900" u="none" strike="noStrike" dirty="0">
                          <a:effectLst/>
                        </a:rPr>
                        <a:t>14</a:t>
                      </a:r>
                      <a:endParaRPr lang="is-IS" sz="900" b="0" i="0" u="none" strike="noStrike" dirty="0">
                        <a:solidFill>
                          <a:srgbClr val="000000"/>
                        </a:solidFill>
                        <a:effectLst/>
                        <a:latin typeface="Calibri Light" panose="020F0302020204030204" pitchFamily="34" charset="0"/>
                      </a:endParaRPr>
                    </a:p>
                  </a:txBody>
                  <a:tcPr marL="8613" marR="8613" marT="8613" marB="0" anchor="b"/>
                </a:tc>
                <a:tc>
                  <a:txBody>
                    <a:bodyPr/>
                    <a:lstStyle/>
                    <a:p>
                      <a:pPr algn="r" fontAlgn="b"/>
                      <a:r>
                        <a:rPr lang="is-IS" sz="900" b="1" u="none" strike="noStrike" dirty="0">
                          <a:effectLst/>
                        </a:rPr>
                        <a:t>1,495</a:t>
                      </a:r>
                      <a:endParaRPr lang="is-IS" sz="900" b="1" i="0" u="none" strike="noStrike" dirty="0">
                        <a:solidFill>
                          <a:srgbClr val="000000"/>
                        </a:solidFill>
                        <a:effectLst/>
                        <a:latin typeface="Calibri Light" panose="020F0302020204030204" pitchFamily="34" charset="0"/>
                      </a:endParaRPr>
                    </a:p>
                  </a:txBody>
                  <a:tcPr marL="8613" marR="8613" marT="8613" marB="0" anchor="b"/>
                </a:tc>
                <a:extLst>
                  <a:ext uri="{0D108BD9-81ED-4DB2-BD59-A6C34878D82A}">
                    <a16:rowId xmlns:a16="http://schemas.microsoft.com/office/drawing/2014/main" val="3966345854"/>
                  </a:ext>
                </a:extLst>
              </a:tr>
              <a:tr h="146426">
                <a:tc>
                  <a:txBody>
                    <a:bodyPr/>
                    <a:lstStyle/>
                    <a:p>
                      <a:pPr algn="l" fontAlgn="b"/>
                      <a:r>
                        <a:rPr lang="is-IS" sz="900" b="1" u="none" strike="noStrike" dirty="0">
                          <a:effectLst/>
                        </a:rPr>
                        <a:t>Total</a:t>
                      </a:r>
                      <a:endParaRPr lang="is-IS" sz="900" b="1" i="0" u="none" strike="noStrike" dirty="0">
                        <a:solidFill>
                          <a:srgbClr val="000000"/>
                        </a:solidFill>
                        <a:effectLst/>
                        <a:latin typeface="Calibri Light" panose="020F0302020204030204" pitchFamily="34" charset="0"/>
                      </a:endParaRPr>
                    </a:p>
                  </a:txBody>
                  <a:tcPr marL="8613" marR="8613" marT="8613" marB="0" anchor="b">
                    <a:solidFill>
                      <a:srgbClr val="006B92"/>
                    </a:solidFill>
                  </a:tcPr>
                </a:tc>
                <a:tc>
                  <a:txBody>
                    <a:bodyPr/>
                    <a:lstStyle/>
                    <a:p>
                      <a:pPr algn="r" fontAlgn="b"/>
                      <a:r>
                        <a:rPr lang="is-IS" sz="900" b="1" u="none" strike="noStrike" dirty="0">
                          <a:effectLst/>
                        </a:rPr>
                        <a:t>5,161</a:t>
                      </a:r>
                      <a:endParaRPr lang="is-IS" sz="900" b="1"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b="1" u="none" strike="noStrike" dirty="0">
                          <a:effectLst/>
                        </a:rPr>
                        <a:t>3,314</a:t>
                      </a:r>
                      <a:endParaRPr lang="is-IS" sz="900" b="1"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b="1" u="none" strike="noStrike" dirty="0">
                          <a:effectLst/>
                        </a:rPr>
                        <a:t>792</a:t>
                      </a:r>
                      <a:endParaRPr lang="is-IS" sz="900" b="1"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b="1" u="none" strike="noStrike" dirty="0">
                          <a:effectLst/>
                        </a:rPr>
                        <a:t>197</a:t>
                      </a:r>
                      <a:endParaRPr lang="is-IS" sz="900" b="1"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b="1" u="none" strike="noStrike" dirty="0">
                          <a:effectLst/>
                        </a:rPr>
                        <a:t>193</a:t>
                      </a:r>
                      <a:endParaRPr lang="is-IS" sz="900" b="1"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b="1" u="none" strike="noStrike" dirty="0">
                          <a:effectLst/>
                        </a:rPr>
                        <a:t>74</a:t>
                      </a:r>
                      <a:endParaRPr lang="is-IS" sz="900" b="1"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b="1" u="none" strike="noStrike" dirty="0">
                          <a:effectLst/>
                        </a:rPr>
                        <a:t>82</a:t>
                      </a:r>
                      <a:endParaRPr lang="is-IS" sz="900" b="1"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b="1" u="none" strike="noStrike" dirty="0">
                          <a:effectLst/>
                        </a:rPr>
                        <a:t>39</a:t>
                      </a:r>
                      <a:endParaRPr lang="is-IS" sz="900" b="1"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b="1" u="none" strike="noStrike" dirty="0">
                          <a:effectLst/>
                        </a:rPr>
                        <a:t>42</a:t>
                      </a:r>
                      <a:endParaRPr lang="is-IS" sz="900" b="1"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b="1" u="none" strike="noStrike" dirty="0">
                          <a:effectLst/>
                        </a:rPr>
                        <a:t>42</a:t>
                      </a:r>
                      <a:endParaRPr lang="is-IS" sz="900" b="1"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tc>
                  <a:txBody>
                    <a:bodyPr/>
                    <a:lstStyle/>
                    <a:p>
                      <a:pPr algn="r" fontAlgn="b"/>
                      <a:r>
                        <a:rPr lang="is-IS" sz="900" b="1" u="none" strike="noStrike" dirty="0">
                          <a:effectLst/>
                        </a:rPr>
                        <a:t>9,934</a:t>
                      </a:r>
                      <a:endParaRPr lang="is-IS" sz="900" b="1" i="0" u="none" strike="noStrike" dirty="0">
                        <a:solidFill>
                          <a:srgbClr val="000000"/>
                        </a:solidFill>
                        <a:effectLst/>
                        <a:latin typeface="Calibri Light" panose="020F0302020204030204" pitchFamily="34" charset="0"/>
                      </a:endParaRPr>
                    </a:p>
                  </a:txBody>
                  <a:tcPr marL="8613" marR="8613" marT="8613" marB="0" anchor="b">
                    <a:solidFill>
                      <a:srgbClr val="D3DAE1"/>
                    </a:solidFill>
                  </a:tcPr>
                </a:tc>
                <a:extLst>
                  <a:ext uri="{0D108BD9-81ED-4DB2-BD59-A6C34878D82A}">
                    <a16:rowId xmlns:a16="http://schemas.microsoft.com/office/drawing/2014/main" val="529453679"/>
                  </a:ext>
                </a:extLst>
              </a:tr>
            </a:tbl>
          </a:graphicData>
        </a:graphic>
      </p:graphicFrame>
      <p:sp>
        <p:nvSpPr>
          <p:cNvPr id="28" name="Rectangle 27"/>
          <p:cNvSpPr/>
          <p:nvPr/>
        </p:nvSpPr>
        <p:spPr>
          <a:xfrm>
            <a:off x="8905505" y="6572350"/>
            <a:ext cx="682995" cy="14904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vert270" rtlCol="0" anchor="t"/>
          <a:lstStyle/>
          <a:p>
            <a:pPr algn="ctr"/>
            <a:r>
              <a:rPr lang="is-IS" b="1" dirty="0">
                <a:solidFill>
                  <a:srgbClr val="005674"/>
                </a:solidFill>
              </a:rPr>
              <a:t>Losses</a:t>
            </a:r>
          </a:p>
        </p:txBody>
      </p:sp>
      <p:pic>
        <p:nvPicPr>
          <p:cNvPr id="10" name="Picture 9"/>
          <p:cNvPicPr>
            <a:picLocks noChangeAspect="1"/>
          </p:cNvPicPr>
          <p:nvPr/>
        </p:nvPicPr>
        <p:blipFill>
          <a:blip r:embed="rId3"/>
          <a:stretch>
            <a:fillRect/>
          </a:stretch>
        </p:blipFill>
        <p:spPr>
          <a:xfrm>
            <a:off x="6129581" y="2326959"/>
            <a:ext cx="3279932" cy="4724809"/>
          </a:xfrm>
          <a:prstGeom prst="rect">
            <a:avLst/>
          </a:prstGeom>
        </p:spPr>
      </p:pic>
    </p:spTree>
    <p:extLst>
      <p:ext uri="{BB962C8B-B14F-4D97-AF65-F5344CB8AC3E}">
        <p14:creationId xmlns:p14="http://schemas.microsoft.com/office/powerpoint/2010/main" val="4170713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ED15866F78094397E1DA1D41D24BE8" ma:contentTypeVersion="56" ma:contentTypeDescription="Create a new document." ma:contentTypeScope="" ma:versionID="96341ededdec727fdb16e9efae76398b">
  <xsd:schema xmlns:xsd="http://www.w3.org/2001/XMLSchema" xmlns:xs="http://www.w3.org/2001/XMLSchema" xmlns:p="http://schemas.microsoft.com/office/2006/metadata/properties" xmlns:ns2="b605828a-669b-4695-af37-a69e197a70dd" xmlns:ns3="761cbc42-d823-464b-ab81-d2b6ee6d9164" xmlns:ns4="c93588a9-48b3-4560-bf2e-0294a31ee7b9" targetNamespace="http://schemas.microsoft.com/office/2006/metadata/properties" ma:root="true" ma:fieldsID="d9623cf1d29c556abd287a811ba64040" ns2:_="" ns3:_="" ns4:_="">
    <xsd:import namespace="b605828a-669b-4695-af37-a69e197a70dd"/>
    <xsd:import namespace="761cbc42-d823-464b-ab81-d2b6ee6d9164"/>
    <xsd:import namespace="c93588a9-48b3-4560-bf2e-0294a31ee7b9"/>
    <xsd:element name="properties">
      <xsd:complexType>
        <xsd:sequence>
          <xsd:element name="documentManagement">
            <xsd:complexType>
              <xsd:all>
                <xsd:element ref="ns2:N_x00fa_mer_x0020_m_x00f6_ppu" minOccurs="0"/>
                <xsd:element ref="ns2:Efnisor_x00f0_"/>
                <xsd:element ref="ns2:Upprunaleg_x0020_dagsetning"/>
                <xsd:element ref="ns2:Vinnuskjal" minOccurs="0"/>
                <xsd:element ref="ns2:M_x00e1_lsn_x00fa_mer"/>
                <xsd:element ref="ns3:ExportedDate" minOccurs="0"/>
                <xsd:element ref="ns4:SharedWithUsers" minOccurs="0"/>
                <xsd:element ref="ns2:A_x00f0_ili"/>
                <xsd:element ref="ns2:Til_x0020__x00e1__x0020_papp_x00ed_r" minOccurs="0"/>
                <xsd:element ref="ns2:Tr_x00fa_na_x00f0_arskja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05828a-669b-4695-af37-a69e197a70dd" elementFormDefault="qualified">
    <xsd:import namespace="http://schemas.microsoft.com/office/2006/documentManagement/types"/>
    <xsd:import namespace="http://schemas.microsoft.com/office/infopath/2007/PartnerControls"/>
    <xsd:element name="N_x00fa_mer_x0020_m_x00f6_ppu" ma:index="4" nillable="true" ma:displayName="Númer möppu" ma:hidden="true" ma:internalName="N_x00fa_mer_x0020_m_x00f6_ppu" ma:readOnly="false">
      <xsd:simpleType>
        <xsd:restriction base="dms:Text">
          <xsd:maxLength value="255"/>
        </xsd:restriction>
      </xsd:simpleType>
    </xsd:element>
    <xsd:element name="Efnisor_x00f0_" ma:index="5" ma:displayName="Nánari lýsing" ma:internalName="Efnisor_x00f0_" ma:readOnly="false">
      <xsd:simpleType>
        <xsd:restriction base="dms:Text">
          <xsd:maxLength value="255"/>
        </xsd:restriction>
      </xsd:simpleType>
    </xsd:element>
    <xsd:element name="Upprunaleg_x0020_dagsetning" ma:index="6" ma:displayName="Upprunaleg dagsetning" ma:default="[today]" ma:format="DateOnly" ma:internalName="Upprunaleg_x0020_dagsetning" ma:readOnly="false">
      <xsd:simpleType>
        <xsd:restriction base="dms:DateTime"/>
      </xsd:simpleType>
    </xsd:element>
    <xsd:element name="Vinnuskjal" ma:index="7" nillable="true" ma:displayName="Vinnuskjal" ma:default="0" ma:internalName="Vinnuskjal" ma:readOnly="false">
      <xsd:simpleType>
        <xsd:restriction base="dms:Boolean"/>
      </xsd:simpleType>
    </xsd:element>
    <xsd:element name="M_x00e1_lsn_x00fa_mer" ma:index="8" ma:displayName="Málsnúmer" ma:format="Dropdown" ma:internalName="M_x00e1_lsn_x00fa_mer">
      <xsd:simpleType>
        <xsd:union memberTypes="dms:Text">
          <xsd:simpleType>
            <xsd:restriction base="dms:Choice">
              <xsd:enumeration value="2017-01-0014 Bókhald 2017-2021"/>
              <xsd:enumeration value="2017-01-0015 Banka- og lánamál 2017-2021"/>
              <xsd:enumeration value="2017-01-0074 Þóknanir Aon 2017-2021"/>
              <xsd:enumeration value="2017-03-0007 Breytingar á eignasafni 2017-2021"/>
              <xsd:enumeration value="2017-03-0009 2008 Claim"/>
              <xsd:enumeration value="2017-04-0002 Fjárhagsyfirlit 2017-2021"/>
              <xsd:enumeration value="2017-05-0003 Viðmið f. fjárfesta 2017-2021"/>
              <xsd:enumeration value="2017-05-0017 Ársskýrslur 2017-2021"/>
              <xsd:enumeration value="2018-01-0017 Starfsmannatengdir skattar 2018"/>
              <xsd:enumeration value="2018-04-0004 Gagnasending til endurskoðanda 2017-2021"/>
              <xsd:enumeration value="2019-02-0005 Starfsmannatengdir skattar 2019"/>
              <xsd:enumeration value="2019-10-0009 Afmörkun viðskipta við SÍ"/>
              <xsd:enumeration value="2020-01-0014 Endurtryggingar 2020"/>
              <xsd:enumeration value="2020-01-0014 Endurtryggingar 2020"/>
              <xsd:enumeration value="2020-01-0020 Ársreikningur 2019"/>
              <xsd:enumeration value="2020-02-0003 Arionbanki eignasafn 2020"/>
              <xsd:enumeration value="2020-02-0004 Landsbankinn eignasafn 2020"/>
              <xsd:enumeration value="2020-02-0005 VÍB eignasafn 2020"/>
              <xsd:enumeration value="2020-02-0006 Íslensk verðbréf eignasafn 2020"/>
              <xsd:enumeration value="2020-02-0007 Fjárvörslueftirlit 2020"/>
            </xsd:restriction>
          </xsd:simpleType>
        </xsd:union>
      </xsd:simpleType>
    </xsd:element>
    <xsd:element name="A_x00f0_ili" ma:index="15" ma:displayName="Aðili" ma:default="NTÍ" ma:format="Dropdown" ma:internalName="A_x00f0_ili">
      <xsd:simpleType>
        <xsd:union memberTypes="dms:Text">
          <xsd:simpleType>
            <xsd:restriction base="dms:Choice">
              <xsd:enumeration value="NTÍ"/>
              <xsd:enumeration value="Stjórn"/>
              <xsd:enumeration value="Endurskoðunarnefnd"/>
              <xsd:enumeration value="KPMG"/>
              <xsd:enumeration value="Endurskoðendaþjónustan"/>
              <xsd:enumeration value="RSK"/>
              <xsd:enumeration value="Seðlabanki Íslands"/>
              <xsd:enumeration value="Íslandsbanki"/>
              <xsd:enumeration value="Analytica"/>
              <xsd:enumeration value="Arion banki"/>
              <xsd:enumeration value="Íslandssjóðir"/>
              <xsd:enumeration value="Íslensk Verðbréf"/>
              <xsd:enumeration value="Landsbankinn"/>
              <xsd:enumeration value="Virðing"/>
              <xsd:enumeration value="Kvika"/>
              <xsd:enumeration value="Aon"/>
              <xsd:enumeration value="Guy Carpenter"/>
              <xsd:enumeration value="Amlin"/>
              <xsd:enumeration value="Aspen Re"/>
              <xsd:enumeration value="AWAC"/>
              <xsd:enumeration value="Beazly"/>
              <xsd:enumeration value="Caisse Centrale De Reassurance"/>
              <xsd:enumeration value="Cathedral Syndicate"/>
              <xsd:enumeration value="Credit Suisse"/>
              <xsd:enumeration value="Deutsche Rück"/>
              <xsd:enumeration value="DEVK"/>
              <xsd:enumeration value="Hannover Re"/>
              <xsd:enumeration value="HCC International Insurance"/>
              <xsd:enumeration value="Lansforsakringer"/>
              <xsd:enumeration value="Lloyd's"/>
              <xsd:enumeration value="Munchener Ruckversicherung"/>
              <xsd:enumeration value="New Reinsurance Company"/>
              <xsd:enumeration value="New India Assurance Company"/>
              <xsd:enumeration value="PARIS RE"/>
              <xsd:enumeration value="Platinum Underwriters Bermuda"/>
              <xsd:enumeration value="PXRE Reinsurance"/>
              <xsd:enumeration value="QBE International Insurance"/>
              <xsd:enumeration value="Renaissance Reinsurance"/>
              <xsd:enumeration value="R&amp;V Re"/>
              <xsd:enumeration value="SCOR Global P&amp;C"/>
              <xsd:enumeration value="Shelter Mutual"/>
              <xsd:enumeration value="Sirius International"/>
              <xsd:enumeration value="Taiping Reinsurance"/>
              <xsd:enumeration value="TransRe London"/>
            </xsd:restriction>
          </xsd:simpleType>
        </xsd:union>
      </xsd:simpleType>
    </xsd:element>
    <xsd:element name="Til_x0020__x00e1__x0020_papp_x00ed_r" ma:index="16" nillable="true" ma:displayName="Til á pappír" ma:default="0" ma:internalName="Til_x0020__x00e1__x0020_papp_x00ed_r">
      <xsd:simpleType>
        <xsd:restriction base="dms:Boolean"/>
      </xsd:simpleType>
    </xsd:element>
    <xsd:element name="Tr_x00fa_na_x00f0_arskjal" ma:index="17" nillable="true" ma:displayName="Trúnaðarskjal" ma:default="0" ma:internalName="Tr_x00fa_na_x00f0_arskjal">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61cbc42-d823-464b-ab81-d2b6ee6d9164" elementFormDefault="qualified">
    <xsd:import namespace="http://schemas.microsoft.com/office/2006/documentManagement/types"/>
    <xsd:import namespace="http://schemas.microsoft.com/office/infopath/2007/PartnerControls"/>
    <xsd:element name="ExportedDate" ma:index="9" nillable="true" ma:displayName="Exported Date" ma:description="Heldur utan um flutningsdagsetningu." ma:format="DateTime" ma:hidden="true" ma:internalName="Exported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93588a9-48b3-4560-bf2e-0294a31ee7b9"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xportedDate xmlns="761cbc42-d823-464b-ab81-d2b6ee6d9164" xsi:nil="true"/>
    <Efnisor_x00f0_ xmlns="b605828a-669b-4695-af37-a69e197a70dd">Renewal hluti skýrslunnar f. 2018</Efnisor_x00f0_>
    <Upprunaleg_x0020_dagsetning xmlns="b605828a-669b-4695-af37-a69e197a70dd">2017-09-21T00:00:00+00:00</Upprunaleg_x0020_dagsetning>
    <Vinnuskjal xmlns="b605828a-669b-4695-af37-a69e197a70dd">false</Vinnuskjal>
    <M_x00e1_lsn_x00fa_mer xmlns="b605828a-669b-4695-af37-a69e197a70dd">2017-11-0002 Endurtryggingar 2018</M_x00e1_lsn_x00fa_mer>
    <N_x00fa_mer_x0020_m_x00f6_ppu xmlns="b605828a-669b-4695-af37-a69e197a70dd" xsi:nil="true"/>
    <Til_x0020__x00e1__x0020_papp_x00ed_r xmlns="b605828a-669b-4695-af37-a69e197a70dd">false</Til_x0020__x00e1__x0020_papp_x00ed_r>
    <A_x00f0_ili xmlns="b605828a-669b-4695-af37-a69e197a70dd">VTÍ</A_x00f0_ili>
    <Tr_x00fa_na_x00f0_arskjal xmlns="b605828a-669b-4695-af37-a69e197a70dd">false</Tr_x00fa_na_x00f0_arskja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2E00D3-5CF2-445B-9B16-2A698DEAC356}"/>
</file>

<file path=customXml/itemProps2.xml><?xml version="1.0" encoding="utf-8"?>
<ds:datastoreItem xmlns:ds="http://schemas.openxmlformats.org/officeDocument/2006/customXml" ds:itemID="{2428670D-4A0D-406F-88ED-04F7E3D9C988}"/>
</file>

<file path=customXml/itemProps3.xml><?xml version="1.0" encoding="utf-8"?>
<ds:datastoreItem xmlns:ds="http://schemas.openxmlformats.org/officeDocument/2006/customXml" ds:itemID="{09E6969C-6C9E-4771-BADC-A570CDE67BB1}"/>
</file>

<file path=docProps/app.xml><?xml version="1.0" encoding="utf-8"?>
<Properties xmlns="http://schemas.openxmlformats.org/officeDocument/2006/extended-properties" xmlns:vt="http://schemas.openxmlformats.org/officeDocument/2006/docPropsVTypes">
  <Template>Office Theme</Template>
  <TotalTime>7425</TotalTime>
  <Words>3780</Words>
  <Application>Microsoft Office PowerPoint</Application>
  <PresentationFormat>Custom</PresentationFormat>
  <Paragraphs>351</Paragraphs>
  <Slides>13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Bernard MT Condensed</vt:lpstr>
      <vt:lpstr>Calibri</vt:lpstr>
      <vt:lpstr>Calibri Light</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Hulda Ragnheiður Árnadóttir</dc:creator>
  <cp:lastModifiedBy>VIDLAGATRYGGING\hulda</cp:lastModifiedBy>
  <cp:revision>246</cp:revision>
  <cp:lastPrinted>2017-09-18T08:30:23Z</cp:lastPrinted>
  <dcterms:created xsi:type="dcterms:W3CDTF">2017-09-05T10:36:00Z</dcterms:created>
  <dcterms:modified xsi:type="dcterms:W3CDTF">2017-10-20T10:39:54Z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0x01010086ED15866F78094397E1DA1D41D24BE8</vt:lpwstr>
  </property>
</Properties>
</file>